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sldIdLst>
    <p:sldId id="272" r:id="rId2"/>
    <p:sldId id="295" r:id="rId3"/>
    <p:sldId id="336" r:id="rId4"/>
    <p:sldId id="335" r:id="rId5"/>
    <p:sldId id="321" r:id="rId6"/>
    <p:sldId id="296" r:id="rId7"/>
    <p:sldId id="324" r:id="rId8"/>
    <p:sldId id="323" r:id="rId9"/>
    <p:sldId id="326" r:id="rId10"/>
    <p:sldId id="306" r:id="rId11"/>
    <p:sldId id="327" r:id="rId12"/>
    <p:sldId id="328" r:id="rId13"/>
    <p:sldId id="313" r:id="rId14"/>
    <p:sldId id="325" r:id="rId15"/>
    <p:sldId id="309" r:id="rId16"/>
    <p:sldId id="318" r:id="rId17"/>
    <p:sldId id="314" r:id="rId18"/>
    <p:sldId id="334" r:id="rId19"/>
    <p:sldId id="330" r:id="rId20"/>
    <p:sldId id="329" r:id="rId21"/>
    <p:sldId id="331" r:id="rId22"/>
    <p:sldId id="332" r:id="rId23"/>
    <p:sldId id="333" r:id="rId24"/>
    <p:sldId id="33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0" d="100"/>
          <a:sy n="30" d="100"/>
        </p:scale>
        <p:origin x="60" y="720"/>
      </p:cViewPr>
      <p:guideLst>
        <p:guide orient="horz" pos="2160"/>
        <p:guide pos="2880"/>
      </p:guideLst>
    </p:cSldViewPr>
  </p:slideViewPr>
  <p:notesTextViewPr>
    <p:cViewPr>
      <p:scale>
        <a:sx n="1" d="1"/>
        <a:sy n="1" d="1"/>
      </p:scale>
      <p:origin x="0" y="0"/>
    </p:cViewPr>
  </p:notesTextViewPr>
  <p:sorterViewPr>
    <p:cViewPr>
      <p:scale>
        <a:sx n="150" d="100"/>
        <a:sy n="150" d="100"/>
      </p:scale>
      <p:origin x="0" y="-6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35F050-D740-4E71-AF4F-B8C37FA0E8BC}" type="datetimeFigureOut">
              <a:rPr lang="en-US" smtClean="0"/>
              <a:t>10/5/2022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CB63B-62ED-431C-A953-D23DA2BA5EA5}" type="slidenum">
              <a:rPr lang="en-US" smtClean="0"/>
              <a:t>‹#›</a:t>
            </a:fld>
            <a:endParaRPr lang="en-US" dirty="0"/>
          </a:p>
        </p:txBody>
      </p:sp>
    </p:spTree>
    <p:extLst>
      <p:ext uri="{BB962C8B-B14F-4D97-AF65-F5344CB8AC3E}">
        <p14:creationId xmlns:p14="http://schemas.microsoft.com/office/powerpoint/2010/main" val="3274939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5E9A1C-6A56-4077-A6A1-63E4E400E324}" type="datetime1">
              <a:rPr lang="en-US" smtClean="0"/>
              <a:t>10/5/2022</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816875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9EC29-E220-400C-8213-CBEA908E214F}" type="datetime1">
              <a:rPr lang="en-US" smtClean="0"/>
              <a:t>10/5/2022</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296075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D8D35F-8856-4079-8383-755AE97C424E}" type="datetime1">
              <a:rPr lang="en-US" smtClean="0"/>
              <a:t>10/5/2022</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53111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5CBA8-4F26-4C1D-924E-268F5D57310F}" type="datetime1">
              <a:rPr lang="en-US" smtClean="0"/>
              <a:t>10/5/2022</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65088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4EFF0-7DA4-461B-93B3-05E8678374A9}" type="datetime1">
              <a:rPr lang="en-US" smtClean="0"/>
              <a:t>10/5/2022</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784463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C7B571-1AD4-4893-BFF7-BDFD4526F971}" type="datetime1">
              <a:rPr lang="en-US" smtClean="0"/>
              <a:t>10/5/2022</a:t>
            </a:fld>
            <a:endParaRPr lang="en-US" dirty="0"/>
          </a:p>
        </p:txBody>
      </p:sp>
      <p:sp>
        <p:nvSpPr>
          <p:cNvPr id="6" name="Footer Placeholder 5"/>
          <p:cNvSpPr>
            <a:spLocks noGrp="1"/>
          </p:cNvSpPr>
          <p:nvPr>
            <p:ph type="ftr" sz="quarter" idx="11"/>
          </p:nvPr>
        </p:nvSpPr>
        <p:spPr/>
        <p:txBody>
          <a:bodyPr/>
          <a:lstStyle/>
          <a:p>
            <a:r>
              <a:rPr lang="en-US" dirty="0"/>
              <a:t>Modify Existing eDisposition.12</a:t>
            </a:r>
          </a:p>
        </p:txBody>
      </p:sp>
      <p:sp>
        <p:nvSpPr>
          <p:cNvPr id="7" name="Slide Number Placeholder 6"/>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264551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A5259A-D1E7-4950-A670-D4CB83C06931}" type="datetime1">
              <a:rPr lang="en-US" smtClean="0"/>
              <a:t>10/5/2022</a:t>
            </a:fld>
            <a:endParaRPr lang="en-US" dirty="0"/>
          </a:p>
        </p:txBody>
      </p:sp>
      <p:sp>
        <p:nvSpPr>
          <p:cNvPr id="8" name="Footer Placeholder 7"/>
          <p:cNvSpPr>
            <a:spLocks noGrp="1"/>
          </p:cNvSpPr>
          <p:nvPr>
            <p:ph type="ftr" sz="quarter" idx="11"/>
          </p:nvPr>
        </p:nvSpPr>
        <p:spPr/>
        <p:txBody>
          <a:bodyPr/>
          <a:lstStyle/>
          <a:p>
            <a:r>
              <a:rPr lang="en-US" dirty="0"/>
              <a:t>Modify Existing eDisposition.12</a:t>
            </a:r>
          </a:p>
        </p:txBody>
      </p:sp>
      <p:sp>
        <p:nvSpPr>
          <p:cNvPr id="9" name="Slide Number Placeholder 8"/>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960609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D88D5A-D13D-40D4-A6C3-7E41B544446C}" type="datetime1">
              <a:rPr lang="en-US" smtClean="0"/>
              <a:t>10/5/2022</a:t>
            </a:fld>
            <a:endParaRPr lang="en-US" dirty="0"/>
          </a:p>
        </p:txBody>
      </p:sp>
      <p:sp>
        <p:nvSpPr>
          <p:cNvPr id="4" name="Footer Placeholder 3"/>
          <p:cNvSpPr>
            <a:spLocks noGrp="1"/>
          </p:cNvSpPr>
          <p:nvPr>
            <p:ph type="ftr" sz="quarter" idx="11"/>
          </p:nvPr>
        </p:nvSpPr>
        <p:spPr/>
        <p:txBody>
          <a:bodyPr/>
          <a:lstStyle/>
          <a:p>
            <a:r>
              <a:rPr lang="en-US" dirty="0"/>
              <a:t>Modify Existing eDisposition.12</a:t>
            </a:r>
          </a:p>
        </p:txBody>
      </p:sp>
      <p:sp>
        <p:nvSpPr>
          <p:cNvPr id="5" name="Slide Number Placeholder 4"/>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66292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EA67C-56CB-4C0D-8B91-C6E55FBDB015}" type="datetime1">
              <a:rPr lang="en-US" smtClean="0"/>
              <a:t>10/5/2022</a:t>
            </a:fld>
            <a:endParaRPr lang="en-US" dirty="0"/>
          </a:p>
        </p:txBody>
      </p:sp>
      <p:sp>
        <p:nvSpPr>
          <p:cNvPr id="3" name="Footer Placeholder 2"/>
          <p:cNvSpPr>
            <a:spLocks noGrp="1"/>
          </p:cNvSpPr>
          <p:nvPr>
            <p:ph type="ftr" sz="quarter" idx="11"/>
          </p:nvPr>
        </p:nvSpPr>
        <p:spPr/>
        <p:txBody>
          <a:bodyPr/>
          <a:lstStyle/>
          <a:p>
            <a:r>
              <a:rPr lang="en-US" dirty="0"/>
              <a:t>Modify Existing eDisposition.12</a:t>
            </a:r>
          </a:p>
        </p:txBody>
      </p:sp>
      <p:sp>
        <p:nvSpPr>
          <p:cNvPr id="4" name="Slide Number Placeholder 3"/>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210862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82CB64-93ED-4676-8FCF-B0CB5F3A0CBF}" type="datetime1">
              <a:rPr lang="en-US" smtClean="0"/>
              <a:t>10/5/2022</a:t>
            </a:fld>
            <a:endParaRPr lang="en-US" dirty="0"/>
          </a:p>
        </p:txBody>
      </p:sp>
      <p:sp>
        <p:nvSpPr>
          <p:cNvPr id="6" name="Footer Placeholder 5"/>
          <p:cNvSpPr>
            <a:spLocks noGrp="1"/>
          </p:cNvSpPr>
          <p:nvPr>
            <p:ph type="ftr" sz="quarter" idx="11"/>
          </p:nvPr>
        </p:nvSpPr>
        <p:spPr/>
        <p:txBody>
          <a:bodyPr/>
          <a:lstStyle/>
          <a:p>
            <a:r>
              <a:rPr lang="en-US" dirty="0"/>
              <a:t>Modify Existing eDisposition.12</a:t>
            </a:r>
          </a:p>
        </p:txBody>
      </p:sp>
      <p:sp>
        <p:nvSpPr>
          <p:cNvPr id="7" name="Slide Number Placeholder 6"/>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81812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4820F1-AC4D-474E-AE1A-0619A6C18318}" type="datetime1">
              <a:rPr lang="en-US" smtClean="0"/>
              <a:t>10/5/2022</a:t>
            </a:fld>
            <a:endParaRPr lang="en-US" dirty="0"/>
          </a:p>
        </p:txBody>
      </p:sp>
      <p:sp>
        <p:nvSpPr>
          <p:cNvPr id="6" name="Footer Placeholder 5"/>
          <p:cNvSpPr>
            <a:spLocks noGrp="1"/>
          </p:cNvSpPr>
          <p:nvPr>
            <p:ph type="ftr" sz="quarter" idx="11"/>
          </p:nvPr>
        </p:nvSpPr>
        <p:spPr/>
        <p:txBody>
          <a:bodyPr/>
          <a:lstStyle/>
          <a:p>
            <a:r>
              <a:rPr lang="en-US" dirty="0"/>
              <a:t>Modify Existing eDisposition.12</a:t>
            </a:r>
          </a:p>
        </p:txBody>
      </p:sp>
      <p:sp>
        <p:nvSpPr>
          <p:cNvPr id="7" name="Slide Number Placeholder 6"/>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07261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0AE0A-0BA9-458B-BCF6-71CD16E3A3F9}" type="datetime1">
              <a:rPr lang="en-US" smtClean="0"/>
              <a:t>10/5/2022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Modify Existing eDisposition.12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C2022-6D04-4B1A-993F-29AF65AFFD25}" type="slidenum">
              <a:rPr lang="en-US" smtClean="0"/>
              <a:t>‹#›</a:t>
            </a:fld>
            <a:endParaRPr lang="en-US" dirty="0"/>
          </a:p>
        </p:txBody>
      </p:sp>
      <p:pic>
        <p:nvPicPr>
          <p:cNvPr id="1026" name="Picture 2" descr="new Nemsis-logoTaglineTransparen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6200" y="76201"/>
            <a:ext cx="17526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4142" y="6477000"/>
            <a:ext cx="1495425" cy="308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77990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nemsis.org/media/nemsis_v3/release-3.5.0/DataDictionary/ChangeLog.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nemsi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19908"/>
            <a:ext cx="7772400" cy="3048000"/>
          </a:xfrm>
        </p:spPr>
        <p:txBody>
          <a:bodyPr>
            <a:noAutofit/>
          </a:bodyPr>
          <a:lstStyle/>
          <a:p>
            <a:r>
              <a:rPr lang="en-US" b="1" dirty="0">
                <a:solidFill>
                  <a:srgbClr val="C00000"/>
                </a:solidFill>
                <a:effectLst>
                  <a:outerShdw blurRad="38100" dist="38100" dir="2700000" algn="tl">
                    <a:srgbClr val="000000">
                      <a:alpha val="43137"/>
                    </a:srgbClr>
                  </a:outerShdw>
                </a:effectLst>
                <a:latin typeface="+mn-lt"/>
                <a:ea typeface="+mn-ea"/>
                <a:cs typeface="+mn-cs"/>
              </a:rPr>
              <a:t>NEMSIS V3.5</a:t>
            </a:r>
            <a:br>
              <a:rPr lang="en-US" sz="4000" b="1" dirty="0"/>
            </a:br>
            <a:r>
              <a:rPr lang="en-US" sz="4000" b="1" dirty="0"/>
              <a:t>The Important Changes:</a:t>
            </a:r>
            <a:br>
              <a:rPr lang="en-US" sz="4000" b="1" dirty="0"/>
            </a:br>
            <a:r>
              <a:rPr lang="en-US" sz="4000" b="1" dirty="0"/>
              <a:t>Describing the Whole EMS Event</a:t>
            </a:r>
          </a:p>
        </p:txBody>
      </p:sp>
      <p:sp>
        <p:nvSpPr>
          <p:cNvPr id="3" name="Subtitle 2"/>
          <p:cNvSpPr>
            <a:spLocks noGrp="1"/>
          </p:cNvSpPr>
          <p:nvPr>
            <p:ph type="subTitle" idx="1"/>
          </p:nvPr>
        </p:nvSpPr>
        <p:spPr>
          <a:xfrm>
            <a:off x="457200" y="4038600"/>
            <a:ext cx="8229600" cy="1219200"/>
          </a:xfrm>
        </p:spPr>
        <p:txBody>
          <a:bodyPr>
            <a:normAutofit/>
          </a:bodyPr>
          <a:lstStyle/>
          <a:p>
            <a:r>
              <a:rPr lang="en-US" sz="4000" b="1" dirty="0">
                <a:solidFill>
                  <a:srgbClr val="C00000"/>
                </a:solidFill>
                <a:effectLst>
                  <a:outerShdw blurRad="38100" dist="38100" dir="2700000" algn="tl">
                    <a:srgbClr val="000000">
                      <a:alpha val="43137"/>
                    </a:srgbClr>
                  </a:outerShdw>
                </a:effectLst>
              </a:rPr>
              <a:t>Its not just about eDisposition.12…</a:t>
            </a:r>
          </a:p>
        </p:txBody>
      </p:sp>
      <p:sp>
        <p:nvSpPr>
          <p:cNvPr id="5" name="TextBox 4"/>
          <p:cNvSpPr txBox="1"/>
          <p:nvPr/>
        </p:nvSpPr>
        <p:spPr>
          <a:xfrm>
            <a:off x="8458200" y="6324600"/>
            <a:ext cx="304800" cy="338554"/>
          </a:xfrm>
          <a:prstGeom prst="rect">
            <a:avLst/>
          </a:prstGeom>
          <a:noFill/>
        </p:spPr>
        <p:txBody>
          <a:bodyPr wrap="square" rtlCol="0">
            <a:spAutoFit/>
          </a:bodyPr>
          <a:lstStyle/>
          <a:p>
            <a:fld id="{28896910-364B-4CD0-9955-8F014F72C558}" type="slidenum">
              <a:rPr lang="en-US" sz="1600" smtClean="0"/>
              <a:t>1</a:t>
            </a:fld>
            <a:endParaRPr lang="en-US" sz="1600" dirty="0"/>
          </a:p>
        </p:txBody>
      </p:sp>
    </p:spTree>
    <p:extLst>
      <p:ext uri="{BB962C8B-B14F-4D97-AF65-F5344CB8AC3E}">
        <p14:creationId xmlns:p14="http://schemas.microsoft.com/office/powerpoint/2010/main" val="3194469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10</a:t>
            </a:fld>
            <a:endParaRPr lang="en-US" sz="1600" dirty="0">
              <a:solidFill>
                <a:schemeClr val="tx1"/>
              </a:solidFill>
            </a:endParaRPr>
          </a:p>
        </p:txBody>
      </p:sp>
      <p:sp>
        <p:nvSpPr>
          <p:cNvPr id="8" name="Rectangle 7"/>
          <p:cNvSpPr/>
          <p:nvPr/>
        </p:nvSpPr>
        <p:spPr>
          <a:xfrm>
            <a:off x="260426" y="533400"/>
            <a:ext cx="8546948" cy="523220"/>
          </a:xfrm>
          <a:prstGeom prst="rect">
            <a:avLst/>
          </a:prstGeom>
        </p:spPr>
        <p:txBody>
          <a:bodyPr wrap="square">
            <a:spAutoFit/>
          </a:bodyPr>
          <a:lstStyle/>
          <a:p>
            <a:pPr lvl="0" algn="ctr">
              <a:spcBef>
                <a:spcPct val="0"/>
              </a:spcBef>
              <a:spcAft>
                <a:spcPts val="450"/>
              </a:spcAft>
            </a:pPr>
            <a:r>
              <a:rPr lang="en-US" sz="2800" b="1" dirty="0">
                <a:solidFill>
                  <a:srgbClr val="C00000"/>
                </a:solidFill>
                <a:effectLst>
                  <a:outerShdw blurRad="38100" dist="38100" dir="2700000" algn="tl">
                    <a:srgbClr val="000000">
                      <a:alpha val="43137"/>
                    </a:srgbClr>
                  </a:outerShdw>
                </a:effectLst>
                <a:latin typeface="+mj-lt"/>
                <a:ea typeface="+mj-ea"/>
                <a:cs typeface="+mj-cs"/>
              </a:rPr>
              <a:t>If there was a patient, were they evaluated and treated?</a:t>
            </a:r>
          </a:p>
        </p:txBody>
      </p:sp>
      <p:graphicFrame>
        <p:nvGraphicFramePr>
          <p:cNvPr id="11" name="Table 10"/>
          <p:cNvGraphicFramePr>
            <a:graphicFrameLocks noGrp="1"/>
          </p:cNvGraphicFramePr>
          <p:nvPr>
            <p:extLst>
              <p:ext uri="{D42A27DB-BD31-4B8C-83A1-F6EECF244321}">
                <p14:modId xmlns:p14="http://schemas.microsoft.com/office/powerpoint/2010/main" val="691908372"/>
              </p:ext>
            </p:extLst>
          </p:nvPr>
        </p:nvGraphicFramePr>
        <p:xfrm>
          <a:off x="647700" y="1352177"/>
          <a:ext cx="7772400" cy="4639893"/>
        </p:xfrm>
        <a:graphic>
          <a:graphicData uri="http://schemas.openxmlformats.org/drawingml/2006/table">
            <a:tbl>
              <a:tblPr/>
              <a:tblGrid>
                <a:gridCol w="3467811">
                  <a:extLst>
                    <a:ext uri="{9D8B030D-6E8A-4147-A177-3AD203B41FA5}">
                      <a16:colId xmlns:a16="http://schemas.microsoft.com/office/drawing/2014/main" val="886256732"/>
                    </a:ext>
                  </a:extLst>
                </a:gridCol>
                <a:gridCol w="4304589">
                  <a:extLst>
                    <a:ext uri="{9D8B030D-6E8A-4147-A177-3AD203B41FA5}">
                      <a16:colId xmlns:a16="http://schemas.microsoft.com/office/drawing/2014/main" val="449121313"/>
                    </a:ext>
                  </a:extLst>
                </a:gridCol>
              </a:tblGrid>
              <a:tr h="220661">
                <a:tc gridSpan="2">
                  <a:txBody>
                    <a:bodyPr/>
                    <a:lstStyle/>
                    <a:p>
                      <a:pPr algn="ctr" fontAlgn="b"/>
                      <a:r>
                        <a:rPr lang="en-US" sz="1200" b="1" i="0" u="none" strike="noStrike">
                          <a:solidFill>
                            <a:srgbClr val="FFFFFF"/>
                          </a:solidFill>
                          <a:effectLst/>
                          <a:latin typeface="Calibri" panose="020F0502020204030204" pitchFamily="34" charset="0"/>
                        </a:rPr>
                        <a:t>eDisposition.28 - Patient Evaluation/Care </a:t>
                      </a:r>
                    </a:p>
                  </a:txBody>
                  <a:tcPr marL="6508"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262940919"/>
                  </a:ext>
                </a:extLst>
              </a:tr>
              <a:tr h="185071">
                <a:tc>
                  <a:txBody>
                    <a:bodyPr/>
                    <a:lstStyle/>
                    <a:p>
                      <a:pPr algn="ctr" fontAlgn="ctr"/>
                      <a:r>
                        <a:rPr lang="en-US" sz="1100" b="1" i="0" u="none" strike="noStrike" dirty="0">
                          <a:solidFill>
                            <a:srgbClr val="000000"/>
                          </a:solidFill>
                          <a:effectLst/>
                          <a:latin typeface="Calibri" panose="020F0502020204030204" pitchFamily="34" charset="0"/>
                        </a:rPr>
                        <a:t>NEW V3.5 Value Options</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Replaces Previous V3.4 Value Options</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58742280"/>
                  </a:ext>
                </a:extLst>
              </a:tr>
              <a:tr h="223291">
                <a:tc rowSpan="5">
                  <a:txBody>
                    <a:bodyPr/>
                    <a:lstStyle/>
                    <a:p>
                      <a:pPr algn="ctr" fontAlgn="ctr"/>
                      <a:r>
                        <a:rPr lang="en-US" sz="1100" b="0" i="0" u="none" strike="noStrike">
                          <a:solidFill>
                            <a:srgbClr val="000000"/>
                          </a:solidFill>
                          <a:effectLst/>
                          <a:latin typeface="Calibri" panose="020F0502020204030204" pitchFamily="34" charset="0"/>
                        </a:rPr>
                        <a:t>Patient Evaluated and Care Provided</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414676"/>
                  </a:ext>
                </a:extLst>
              </a:tr>
              <a:tr h="168199">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Dead at Scene-Resuscitation Attempted (Without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0578001"/>
                  </a:ext>
                </a:extLst>
              </a:tr>
              <a:tr h="177953">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Treated, Released (per protocol)</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4311442"/>
                  </a:ext>
                </a:extLst>
              </a:tr>
              <a:tr h="177953">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Treated, Transferred Care to Another EMS Unit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459980"/>
                  </a:ext>
                </a:extLst>
              </a:tr>
              <a:tr h="18507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Treated, Transported by this EMS Unit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33496978"/>
                  </a:ext>
                </a:extLst>
              </a:tr>
              <a:tr h="185071">
                <a:tc rowSpan="3">
                  <a:txBody>
                    <a:bodyPr/>
                    <a:lstStyle/>
                    <a:p>
                      <a:pPr algn="ctr" fontAlgn="ctr"/>
                      <a:r>
                        <a:rPr lang="en-US" sz="1100" b="0" i="0" u="none" strike="noStrike">
                          <a:solidFill>
                            <a:srgbClr val="000000"/>
                          </a:solidFill>
                          <a:effectLst/>
                          <a:latin typeface="Calibri" panose="020F0502020204030204" pitchFamily="34" charset="0"/>
                        </a:rPr>
                        <a:t>Patient Support Services Provided</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Assist, Agency</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00843454"/>
                  </a:ext>
                </a:extLst>
              </a:tr>
              <a:tr h="177953">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Assist, Public</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1471833"/>
                  </a:ext>
                </a:extLst>
              </a:tr>
              <a:tr h="18507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Assist, Unit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6550404"/>
                  </a:ext>
                </a:extLst>
              </a:tr>
              <a:tr h="185071">
                <a:tc rowSpan="4">
                  <a:txBody>
                    <a:bodyPr/>
                    <a:lstStyle/>
                    <a:p>
                      <a:pPr algn="ctr" fontAlgn="ctr"/>
                      <a:r>
                        <a:rPr lang="en-US" sz="1100" b="0" i="0" u="none" strike="noStrike" dirty="0">
                          <a:solidFill>
                            <a:srgbClr val="000000"/>
                          </a:solidFill>
                          <a:effectLst/>
                          <a:latin typeface="Calibri" panose="020F0502020204030204" pitchFamily="34" charset="0"/>
                        </a:rPr>
                        <a:t>Patient Evaluated, No Care Required</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Assist, Public</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9681553"/>
                  </a:ext>
                </a:extLst>
              </a:tr>
              <a:tr h="22998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2135199"/>
                  </a:ext>
                </a:extLst>
              </a:tr>
              <a:tr h="228600">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(Without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9247511"/>
                  </a:ext>
                </a:extLst>
              </a:tr>
              <a:tr h="1921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Evaluated, No Treatment/Transport Required</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6156809"/>
                  </a:ext>
                </a:extLst>
              </a:tr>
              <a:tr h="192189">
                <a:tc>
                  <a:txBody>
                    <a:bodyPr/>
                    <a:lstStyle/>
                    <a:p>
                      <a:pPr algn="ctr" fontAlgn="ctr"/>
                      <a:r>
                        <a:rPr lang="en-US" sz="1100" b="0" i="0" u="none" strike="noStrike">
                          <a:solidFill>
                            <a:srgbClr val="000000"/>
                          </a:solidFill>
                          <a:effectLst/>
                          <a:latin typeface="Calibri" panose="020F0502020204030204" pitchFamily="34" charset="0"/>
                        </a:rPr>
                        <a:t>Patient Refused Evaluation/Care</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9583281"/>
                  </a:ext>
                </a:extLst>
              </a:tr>
              <a:tr h="192189">
                <a:tc rowSpan="3">
                  <a:txBody>
                    <a:bodyPr/>
                    <a:lstStyle/>
                    <a:p>
                      <a:pPr algn="ctr" fontAlgn="ctr"/>
                      <a:r>
                        <a:rPr lang="en-US" sz="1100" b="0" i="0" u="none" strike="noStrike">
                          <a:solidFill>
                            <a:srgbClr val="000000"/>
                          </a:solidFill>
                          <a:effectLst/>
                          <a:latin typeface="Calibri" panose="020F0502020204030204" pitchFamily="34" charset="0"/>
                        </a:rPr>
                        <a:t>Patient Evaluated and Refused Care</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(AMA)</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5993372"/>
                  </a:ext>
                </a:extLst>
              </a:tr>
              <a:tr h="1921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Law Enforcement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0907982"/>
                  </a:ext>
                </a:extLst>
              </a:tr>
              <a:tr h="1921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Private Vehicle</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43895699"/>
                  </a:ext>
                </a:extLst>
              </a:tr>
              <a:tr h="213544">
                <a:tc rowSpan="6">
                  <a:txBody>
                    <a:bodyPr/>
                    <a:lstStyle/>
                    <a:p>
                      <a:pPr algn="ctr" fontAlgn="ctr"/>
                      <a:r>
                        <a:rPr lang="en-US" sz="1100" b="0" i="0" u="none" strike="noStrike">
                          <a:solidFill>
                            <a:srgbClr val="000000"/>
                          </a:solidFill>
                          <a:effectLst/>
                          <a:latin typeface="Calibri" panose="020F0502020204030204" pitchFamily="34" charset="0"/>
                        </a:rPr>
                        <a:t>Not Applicable</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Calibri" panose="020F0502020204030204" pitchFamily="34" charset="0"/>
                        </a:rPr>
                        <a:t>Canceled (Prior to Arrival At Scene)</a:t>
                      </a:r>
                    </a:p>
                  </a:txBody>
                  <a:tcPr marL="58576"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8183725"/>
                  </a:ext>
                </a:extLst>
              </a:tr>
              <a:tr h="192189">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Contact)</a:t>
                      </a:r>
                    </a:p>
                  </a:txBody>
                  <a:tcPr marL="58576"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1567348"/>
                  </a:ext>
                </a:extLst>
              </a:tr>
              <a:tr h="185071">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Found)</a:t>
                      </a:r>
                    </a:p>
                  </a:txBody>
                  <a:tcPr marL="58576"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1348754"/>
                  </a:ext>
                </a:extLst>
              </a:tr>
              <a:tr h="185071">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Standby-No Services or Support Provided</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879905"/>
                  </a:ext>
                </a:extLst>
              </a:tr>
              <a:tr h="182101">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Standby-Public Safety, Fire, or EMS Operational Support Provided</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4679522"/>
                  </a:ext>
                </a:extLst>
              </a:tr>
              <a:tr h="185071">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Transport Non-Patient, Organs, etc.</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90885355"/>
                  </a:ext>
                </a:extLst>
              </a:tr>
            </a:tbl>
          </a:graphicData>
        </a:graphic>
      </p:graphicFrame>
      <p:sp>
        <p:nvSpPr>
          <p:cNvPr id="2" name="Rectangle 1"/>
          <p:cNvSpPr/>
          <p:nvPr/>
        </p:nvSpPr>
        <p:spPr>
          <a:xfrm>
            <a:off x="2286000" y="6138802"/>
            <a:ext cx="4152900" cy="461665"/>
          </a:xfrm>
          <a:prstGeom prst="rect">
            <a:avLst/>
          </a:prstGeom>
        </p:spPr>
        <p:txBody>
          <a:bodyPr wrap="square">
            <a:spAutoFit/>
          </a:bodyPr>
          <a:lstStyle/>
          <a:p>
            <a:pPr algn="ctr"/>
            <a:r>
              <a:rPr lang="en-US" sz="1200" b="1" dirty="0"/>
              <a:t>The patient disposition for an EMS event identifying whether a patient was evaluated and care or services were provided.</a:t>
            </a:r>
          </a:p>
        </p:txBody>
      </p:sp>
    </p:spTree>
    <p:extLst>
      <p:ext uri="{BB962C8B-B14F-4D97-AF65-F5344CB8AC3E}">
        <p14:creationId xmlns:p14="http://schemas.microsoft.com/office/powerpoint/2010/main" val="1761511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11</a:t>
            </a:fld>
            <a:endParaRPr lang="en-US" sz="1600" dirty="0">
              <a:solidFill>
                <a:schemeClr val="tx1"/>
              </a:solidFill>
            </a:endParaRPr>
          </a:p>
        </p:txBody>
      </p:sp>
      <p:sp>
        <p:nvSpPr>
          <p:cNvPr id="8" name="Rectangle 7"/>
          <p:cNvSpPr/>
          <p:nvPr/>
        </p:nvSpPr>
        <p:spPr>
          <a:xfrm>
            <a:off x="298525" y="457200"/>
            <a:ext cx="8546948" cy="646331"/>
          </a:xfrm>
          <a:prstGeom prst="rect">
            <a:avLst/>
          </a:prstGeom>
        </p:spPr>
        <p:txBody>
          <a:bodyPr wrap="square">
            <a:spAutoFit/>
          </a:bodyPr>
          <a:lstStyle/>
          <a:p>
            <a:pPr lvl="0" algn="ctr">
              <a:spcBef>
                <a:spcPct val="0"/>
              </a:spcBef>
              <a:spcAft>
                <a:spcPts val="450"/>
              </a:spcAft>
            </a:pPr>
            <a:r>
              <a:rPr lang="en-US" sz="3600" b="1" dirty="0">
                <a:solidFill>
                  <a:srgbClr val="C00000"/>
                </a:solidFill>
                <a:effectLst>
                  <a:outerShdw blurRad="38100" dist="38100" dir="2700000" algn="tl">
                    <a:srgbClr val="000000">
                      <a:alpha val="43137"/>
                    </a:srgbClr>
                  </a:outerShdw>
                </a:effectLst>
                <a:latin typeface="+mj-lt"/>
                <a:ea typeface="+mj-ea"/>
                <a:cs typeface="+mj-cs"/>
              </a:rPr>
              <a:t>What did the crew do?</a:t>
            </a:r>
          </a:p>
        </p:txBody>
      </p:sp>
      <p:graphicFrame>
        <p:nvGraphicFramePr>
          <p:cNvPr id="10" name="Table 9"/>
          <p:cNvGraphicFramePr>
            <a:graphicFrameLocks noGrp="1"/>
          </p:cNvGraphicFramePr>
          <p:nvPr>
            <p:extLst>
              <p:ext uri="{D42A27DB-BD31-4B8C-83A1-F6EECF244321}">
                <p14:modId xmlns:p14="http://schemas.microsoft.com/office/powerpoint/2010/main" val="313965906"/>
              </p:ext>
            </p:extLst>
          </p:nvPr>
        </p:nvGraphicFramePr>
        <p:xfrm>
          <a:off x="533399" y="1115254"/>
          <a:ext cx="8077199" cy="5074243"/>
        </p:xfrm>
        <a:graphic>
          <a:graphicData uri="http://schemas.openxmlformats.org/drawingml/2006/table">
            <a:tbl>
              <a:tblPr/>
              <a:tblGrid>
                <a:gridCol w="3767528">
                  <a:extLst>
                    <a:ext uri="{9D8B030D-6E8A-4147-A177-3AD203B41FA5}">
                      <a16:colId xmlns:a16="http://schemas.microsoft.com/office/drawing/2014/main" val="3641704420"/>
                    </a:ext>
                  </a:extLst>
                </a:gridCol>
                <a:gridCol w="4309671">
                  <a:extLst>
                    <a:ext uri="{9D8B030D-6E8A-4147-A177-3AD203B41FA5}">
                      <a16:colId xmlns:a16="http://schemas.microsoft.com/office/drawing/2014/main" val="135024646"/>
                    </a:ext>
                  </a:extLst>
                </a:gridCol>
              </a:tblGrid>
              <a:tr h="248110">
                <a:tc gridSpan="2">
                  <a:txBody>
                    <a:bodyPr/>
                    <a:lstStyle/>
                    <a:p>
                      <a:pPr algn="ctr" fontAlgn="b"/>
                      <a:r>
                        <a:rPr lang="en-US" sz="1300" b="1" i="0" u="none" strike="noStrike">
                          <a:solidFill>
                            <a:srgbClr val="FFFFFF"/>
                          </a:solidFill>
                          <a:effectLst/>
                          <a:latin typeface="Calibri" panose="020F0502020204030204" pitchFamily="34" charset="0"/>
                        </a:rPr>
                        <a:t>eDisposition.29 - Crew Disposition</a:t>
                      </a:r>
                    </a:p>
                  </a:txBody>
                  <a:tcPr marL="7139" marR="7139" marT="713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696220947"/>
                  </a:ext>
                </a:extLst>
              </a:tr>
              <a:tr h="208092">
                <a:tc>
                  <a:txBody>
                    <a:bodyPr/>
                    <a:lstStyle/>
                    <a:p>
                      <a:pPr algn="ctr" fontAlgn="ctr"/>
                      <a:r>
                        <a:rPr lang="en-US" sz="1100" b="1" i="0" u="none" strike="noStrike" dirty="0">
                          <a:solidFill>
                            <a:srgbClr val="000000"/>
                          </a:solidFill>
                          <a:effectLst/>
                          <a:latin typeface="Calibri" panose="020F0502020204030204" pitchFamily="34" charset="0"/>
                        </a:rPr>
                        <a:t>NEW V3.5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Replaces Previous V3.4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09220687"/>
                  </a:ext>
                </a:extLst>
              </a:tr>
              <a:tr h="208092">
                <a:tc rowSpan="11">
                  <a:txBody>
                    <a:bodyPr/>
                    <a:lstStyle/>
                    <a:p>
                      <a:pPr algn="ctr" fontAlgn="ctr"/>
                      <a:r>
                        <a:rPr lang="en-US" sz="1100" b="0" i="0" u="none" strike="noStrike" dirty="0">
                          <a:solidFill>
                            <a:srgbClr val="000000"/>
                          </a:solidFill>
                          <a:effectLst/>
                          <a:latin typeface="Calibri" panose="020F0502020204030204" pitchFamily="34" charset="0"/>
                        </a:rPr>
                        <a:t>Initiated and Continued Primary Care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Or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Assumed Primary Care from Another EMS Crew</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42485019"/>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(Without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863337"/>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9575361"/>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(Without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2334764"/>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8689091"/>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(AMA)</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0921083"/>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(per protocol)</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4617894"/>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this EMS Unit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1193673"/>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Law Enforcement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2347793"/>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Private Vehicle</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7518143"/>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Public</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8196492"/>
                  </a:ext>
                </a:extLst>
              </a:tr>
              <a:tr h="216095">
                <a:tc>
                  <a:txBody>
                    <a:bodyPr/>
                    <a:lstStyle/>
                    <a:p>
                      <a:pPr algn="ctr" fontAlgn="ctr"/>
                      <a:r>
                        <a:rPr lang="en-US" sz="1100" b="0" i="0" u="none" strike="noStrike">
                          <a:solidFill>
                            <a:srgbClr val="000000"/>
                          </a:solidFill>
                          <a:effectLst/>
                          <a:latin typeface="Calibri" panose="020F0502020204030204" pitchFamily="34" charset="0"/>
                        </a:rPr>
                        <a:t>Initiated Primary Care and Transferred to Another EMS Crew</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Treated, Transferred Care to Another EMS Unit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9338225"/>
                  </a:ext>
                </a:extLst>
              </a:tr>
              <a:tr h="216095">
                <a:tc>
                  <a:txBody>
                    <a:bodyPr/>
                    <a:lstStyle/>
                    <a:p>
                      <a:pPr algn="ctr" fontAlgn="ctr"/>
                      <a:r>
                        <a:rPr lang="en-US" sz="1100" b="0" i="0" u="none" strike="noStrike">
                          <a:solidFill>
                            <a:srgbClr val="000000"/>
                          </a:solidFill>
                          <a:effectLst/>
                          <a:latin typeface="Calibri" panose="020F0502020204030204" pitchFamily="34" charset="0"/>
                        </a:rPr>
                        <a:t>Back in Service, Care/Support Services Refused</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(Without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7468679"/>
                  </a:ext>
                </a:extLst>
              </a:tr>
              <a:tr h="216095">
                <a:tc rowSpan="3">
                  <a:txBody>
                    <a:bodyPr/>
                    <a:lstStyle/>
                    <a:p>
                      <a:pPr algn="ctr" fontAlgn="ctr"/>
                      <a:r>
                        <a:rPr lang="en-US" sz="1100" b="0" i="0" u="none" strike="noStrike">
                          <a:solidFill>
                            <a:srgbClr val="000000"/>
                          </a:solidFill>
                          <a:effectLst/>
                          <a:latin typeface="Calibri" panose="020F0502020204030204" pitchFamily="34" charset="0"/>
                        </a:rPr>
                        <a:t>Provided Care Supporting Primary EMS Crew</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Assist, Agency</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95277914"/>
                  </a:ext>
                </a:extLst>
              </a:tr>
              <a:tr h="216095">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Unit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3906283"/>
                  </a:ext>
                </a:extLst>
              </a:tr>
              <a:tr h="216095">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Transport Non-Patient, Organs, etc.</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1518749"/>
                  </a:ext>
                </a:extLst>
              </a:tr>
              <a:tr h="240106">
                <a:tc rowSpan="2">
                  <a:txBody>
                    <a:bodyPr/>
                    <a:lstStyle/>
                    <a:p>
                      <a:pPr algn="ctr" fontAlgn="ctr"/>
                      <a:r>
                        <a:rPr lang="en-US" sz="1100" b="0" i="0" u="none" strike="noStrike">
                          <a:solidFill>
                            <a:srgbClr val="000000"/>
                          </a:solidFill>
                          <a:effectLst/>
                          <a:latin typeface="Calibri" panose="020F0502020204030204" pitchFamily="34" charset="0"/>
                        </a:rPr>
                        <a:t>Incident Support Services Provided (Including Standby)</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Standby-No Services or Support Provided</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8425512"/>
                  </a:ext>
                </a:extLst>
              </a:tr>
              <a:tr h="216095">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Standby-Public Safety, Fire, or EMS Operational Support Provided</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33415876"/>
                  </a:ext>
                </a:extLst>
              </a:tr>
              <a:tr h="208092">
                <a:tc rowSpan="4">
                  <a:txBody>
                    <a:bodyPr/>
                    <a:lstStyle/>
                    <a:p>
                      <a:pPr algn="ctr" fontAlgn="ctr"/>
                      <a:r>
                        <a:rPr lang="en-US" sz="1100" b="0" i="0" u="none" strike="noStrike">
                          <a:solidFill>
                            <a:srgbClr val="000000"/>
                          </a:solidFill>
                          <a:effectLst/>
                          <a:latin typeface="Calibri" panose="020F0502020204030204" pitchFamily="34" charset="0"/>
                        </a:rPr>
                        <a:t>Back in Service, No Care/Support Services Required</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Evaluated, No Treatment/Transport Required</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1363536"/>
                  </a:ext>
                </a:extLst>
              </a:tr>
              <a:tr h="208092">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(Prior to Arrival At Scene)</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6485983"/>
                  </a:ext>
                </a:extLst>
              </a:tr>
              <a:tr h="208092">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Contact)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2810321"/>
                  </a:ext>
                </a:extLst>
              </a:tr>
              <a:tr h="208092">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Found)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99088147"/>
                  </a:ext>
                </a:extLst>
              </a:tr>
            </a:tbl>
          </a:graphicData>
        </a:graphic>
      </p:graphicFrame>
      <p:sp>
        <p:nvSpPr>
          <p:cNvPr id="2" name="Rectangle 1"/>
          <p:cNvSpPr/>
          <p:nvPr/>
        </p:nvSpPr>
        <p:spPr>
          <a:xfrm>
            <a:off x="1600198" y="6246524"/>
            <a:ext cx="5943600" cy="461665"/>
          </a:xfrm>
          <a:prstGeom prst="rect">
            <a:avLst/>
          </a:prstGeom>
        </p:spPr>
        <p:txBody>
          <a:bodyPr wrap="square">
            <a:spAutoFit/>
          </a:bodyPr>
          <a:lstStyle/>
          <a:p>
            <a:pPr algn="ctr"/>
            <a:r>
              <a:rPr lang="en-US" sz="1200" b="1" dirty="0"/>
              <a:t>The crew disposition for this EMS event identifying which crew provided primary patient care or whether support services were required.</a:t>
            </a:r>
          </a:p>
        </p:txBody>
      </p:sp>
    </p:spTree>
    <p:extLst>
      <p:ext uri="{BB962C8B-B14F-4D97-AF65-F5344CB8AC3E}">
        <p14:creationId xmlns:p14="http://schemas.microsoft.com/office/powerpoint/2010/main" val="533371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12</a:t>
            </a:fld>
            <a:endParaRPr lang="en-US" sz="1600" dirty="0">
              <a:solidFill>
                <a:schemeClr val="tx1"/>
              </a:solidFill>
            </a:endParaRPr>
          </a:p>
        </p:txBody>
      </p:sp>
      <p:sp>
        <p:nvSpPr>
          <p:cNvPr id="8" name="Rectangle 7"/>
          <p:cNvSpPr/>
          <p:nvPr/>
        </p:nvSpPr>
        <p:spPr>
          <a:xfrm>
            <a:off x="381000" y="609600"/>
            <a:ext cx="8546948" cy="987450"/>
          </a:xfrm>
          <a:prstGeom prst="rect">
            <a:avLst/>
          </a:prstGeom>
        </p:spPr>
        <p:txBody>
          <a:bodyPr wrap="square">
            <a:spAutoFit/>
          </a:bodyPr>
          <a:lstStyle/>
          <a:p>
            <a:pPr lvl="0" algn="ctr">
              <a:spcBef>
                <a:spcPct val="0"/>
              </a:spcBef>
              <a:spcAft>
                <a:spcPts val="450"/>
              </a:spcAft>
            </a:pPr>
            <a:r>
              <a:rPr lang="en-US" sz="3600" b="1" dirty="0">
                <a:solidFill>
                  <a:srgbClr val="C00000"/>
                </a:solidFill>
                <a:effectLst>
                  <a:outerShdw blurRad="38100" dist="38100" dir="2700000" algn="tl">
                    <a:srgbClr val="000000">
                      <a:alpha val="43137"/>
                    </a:srgbClr>
                  </a:outerShdw>
                </a:effectLst>
                <a:latin typeface="+mj-lt"/>
                <a:ea typeface="+mj-ea"/>
                <a:cs typeface="+mj-cs"/>
              </a:rPr>
              <a:t>Was the patient transported and by who ?</a:t>
            </a:r>
          </a:p>
          <a:p>
            <a:pPr lvl="0" algn="ctr">
              <a:spcBef>
                <a:spcPct val="0"/>
              </a:spcBef>
              <a:spcAft>
                <a:spcPts val="450"/>
              </a:spcAft>
            </a:pPr>
            <a:r>
              <a:rPr lang="en-US" b="1" dirty="0">
                <a:effectLst>
                  <a:outerShdw blurRad="38100" dist="38100" dir="2700000" algn="tl">
                    <a:srgbClr val="000000">
                      <a:alpha val="43137"/>
                    </a:srgbClr>
                  </a:outerShdw>
                </a:effectLst>
                <a:latin typeface="+mj-lt"/>
                <a:ea typeface="+mj-ea"/>
                <a:cs typeface="+mj-cs"/>
              </a:rPr>
              <a:t>This is a key filter point looking at data</a:t>
            </a:r>
          </a:p>
        </p:txBody>
      </p:sp>
      <p:graphicFrame>
        <p:nvGraphicFramePr>
          <p:cNvPr id="6" name="Table 5"/>
          <p:cNvGraphicFramePr>
            <a:graphicFrameLocks noGrp="1"/>
          </p:cNvGraphicFramePr>
          <p:nvPr>
            <p:extLst>
              <p:ext uri="{D42A27DB-BD31-4B8C-83A1-F6EECF244321}">
                <p14:modId xmlns:p14="http://schemas.microsoft.com/office/powerpoint/2010/main" val="899057972"/>
              </p:ext>
            </p:extLst>
          </p:nvPr>
        </p:nvGraphicFramePr>
        <p:xfrm>
          <a:off x="550508" y="1752600"/>
          <a:ext cx="8136292" cy="4542481"/>
        </p:xfrm>
        <a:graphic>
          <a:graphicData uri="http://schemas.openxmlformats.org/drawingml/2006/table">
            <a:tbl>
              <a:tblPr/>
              <a:tblGrid>
                <a:gridCol w="3823744">
                  <a:extLst>
                    <a:ext uri="{9D8B030D-6E8A-4147-A177-3AD203B41FA5}">
                      <a16:colId xmlns:a16="http://schemas.microsoft.com/office/drawing/2014/main" val="2231455204"/>
                    </a:ext>
                  </a:extLst>
                </a:gridCol>
                <a:gridCol w="4312548">
                  <a:extLst>
                    <a:ext uri="{9D8B030D-6E8A-4147-A177-3AD203B41FA5}">
                      <a16:colId xmlns:a16="http://schemas.microsoft.com/office/drawing/2014/main" val="1158032619"/>
                    </a:ext>
                  </a:extLst>
                </a:gridCol>
              </a:tblGrid>
              <a:tr h="221301">
                <a:tc gridSpan="2">
                  <a:txBody>
                    <a:bodyPr/>
                    <a:lstStyle/>
                    <a:p>
                      <a:pPr algn="ctr" fontAlgn="b"/>
                      <a:r>
                        <a:rPr lang="en-US" sz="1400" b="1" i="0" u="none" strike="noStrike" dirty="0">
                          <a:solidFill>
                            <a:srgbClr val="FFFFFF"/>
                          </a:solidFill>
                          <a:effectLst/>
                          <a:latin typeface="Calibri" panose="020F0502020204030204" pitchFamily="34" charset="0"/>
                        </a:rPr>
                        <a:t>eDisposition.30 - Transport Disposition</a:t>
                      </a:r>
                    </a:p>
                  </a:txBody>
                  <a:tcPr marL="7139" marR="7139" marT="713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4182681478"/>
                  </a:ext>
                </a:extLst>
              </a:tr>
              <a:tr h="185607">
                <a:tc>
                  <a:txBody>
                    <a:bodyPr/>
                    <a:lstStyle/>
                    <a:p>
                      <a:pPr algn="ctr" fontAlgn="ctr"/>
                      <a:r>
                        <a:rPr lang="en-US" sz="1100" b="1" i="0" u="none" strike="noStrike" dirty="0">
                          <a:solidFill>
                            <a:srgbClr val="000000"/>
                          </a:solidFill>
                          <a:effectLst/>
                          <a:latin typeface="Calibri" panose="020F0502020204030204" pitchFamily="34" charset="0"/>
                        </a:rPr>
                        <a:t>NEW V3.5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Replaces Previous V3.4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33952856"/>
                  </a:ext>
                </a:extLst>
              </a:tr>
              <a:tr h="185607">
                <a:tc rowSpan="5">
                  <a:txBody>
                    <a:bodyPr/>
                    <a:lstStyle/>
                    <a:p>
                      <a:pPr algn="l" fontAlgn="ctr"/>
                      <a:r>
                        <a:rPr lang="en-US" sz="1100" b="0" i="0" u="none" strike="noStrike">
                          <a:solidFill>
                            <a:srgbClr val="000000"/>
                          </a:solidFill>
                          <a:effectLst/>
                          <a:latin typeface="Calibri" panose="020F0502020204030204" pitchFamily="34" charset="0"/>
                        </a:rPr>
                        <a:t>Transport by This EMS Unit (This Crew Only), </a:t>
                      </a:r>
                      <a:r>
                        <a:rPr lang="en-US" sz="1100" b="1" i="0" u="none" strike="noStrike">
                          <a:solidFill>
                            <a:srgbClr val="000000"/>
                          </a:solidFill>
                          <a:effectLst/>
                          <a:latin typeface="Calibri" panose="020F0502020204030204" pitchFamily="34" charset="0"/>
                        </a:rPr>
                        <a:t>OR</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Transport by This EMS Unit, with a Member of Another Crew, </a:t>
                      </a:r>
                      <a:r>
                        <a:rPr lang="en-US" sz="1100" b="1" i="0" u="none" strike="noStrike">
                          <a:solidFill>
                            <a:srgbClr val="000000"/>
                          </a:solidFill>
                          <a:effectLst/>
                          <a:latin typeface="Calibri" panose="020F0502020204030204" pitchFamily="34" charset="0"/>
                        </a:rPr>
                        <a:t>OR</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Transport by Another EMS Unit, </a:t>
                      </a:r>
                      <a:r>
                        <a:rPr lang="en-US" sz="1100" b="1" i="0" u="none" strike="noStrike">
                          <a:solidFill>
                            <a:srgbClr val="000000"/>
                          </a:solidFill>
                          <a:effectLst/>
                          <a:latin typeface="Calibri" panose="020F0502020204030204" pitchFamily="34" charset="0"/>
                        </a:rPr>
                        <a:t>OR</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Transport by Another EMS Unit, with a Member of This Crew</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8533585"/>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4644803"/>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3803001"/>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this EMS Unit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8057162"/>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5835466"/>
                  </a:ext>
                </a:extLst>
              </a:tr>
              <a:tr h="185607">
                <a:tc rowSpan="3">
                  <a:txBody>
                    <a:bodyPr/>
                    <a:lstStyle/>
                    <a:p>
                      <a:pPr algn="ctr" fontAlgn="ctr"/>
                      <a:r>
                        <a:rPr lang="en-US" sz="1100" b="0" i="0" u="none" strike="noStrike" dirty="0">
                          <a:solidFill>
                            <a:srgbClr val="000000"/>
                          </a:solidFill>
                          <a:effectLst/>
                          <a:latin typeface="Calibri" panose="020F0502020204030204" pitchFamily="34" charset="0"/>
                        </a:rPr>
                        <a:t>Patient Refused Transport</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Law Enforcement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64950676"/>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Private Vehicle</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3381753"/>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(AMA)</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5187122"/>
                  </a:ext>
                </a:extLst>
              </a:tr>
              <a:tr h="185607">
                <a:tc rowSpan="6">
                  <a:txBody>
                    <a:bodyPr/>
                    <a:lstStyle/>
                    <a:p>
                      <a:pPr algn="ctr" fontAlgn="ctr"/>
                      <a:r>
                        <a:rPr lang="en-US" sz="1100" b="0" i="0" u="none" strike="noStrike" dirty="0">
                          <a:solidFill>
                            <a:srgbClr val="000000"/>
                          </a:solidFill>
                          <a:effectLst/>
                          <a:latin typeface="Calibri" panose="020F0502020204030204" pitchFamily="34" charset="0"/>
                        </a:rPr>
                        <a:t>No Transport</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(Without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55875"/>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(Without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78726062"/>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(Without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1151663"/>
                  </a:ext>
                </a:extLst>
              </a:tr>
              <a:tr h="192746">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(per protocol)</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9391411"/>
                  </a:ext>
                </a:extLst>
              </a:tr>
              <a:tr h="192746">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Evaluated, No Treatment/Transport Required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2895339"/>
                  </a:ext>
                </a:extLst>
              </a:tr>
              <a:tr h="192746">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Public</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563295"/>
                  </a:ext>
                </a:extLst>
              </a:tr>
              <a:tr h="209266">
                <a:tc>
                  <a:txBody>
                    <a:bodyPr/>
                    <a:lstStyle/>
                    <a:p>
                      <a:pPr algn="l" fontAlgn="b"/>
                      <a:r>
                        <a:rPr lang="en-US" sz="1100" b="0" i="0" u="none" strike="noStrike" dirty="0">
                          <a:solidFill>
                            <a:srgbClr val="000000"/>
                          </a:solidFill>
                          <a:effectLst/>
                          <a:latin typeface="Calibri" panose="020F0502020204030204" pitchFamily="34" charset="0"/>
                        </a:rPr>
                        <a:t>Non-Patient Transport (Not Otherwise Listed)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Transport Non-Patient, Organs, etc.</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5949828"/>
                  </a:ext>
                </a:extLst>
              </a:tr>
              <a:tr h="192746">
                <a:tc rowSpan="2">
                  <a:txBody>
                    <a:bodyPr/>
                    <a:lstStyle/>
                    <a:p>
                      <a:pPr algn="ctr" fontAlgn="ctr"/>
                      <a:r>
                        <a:rPr lang="en-US" sz="1100" b="0" i="0" u="none" strike="noStrike" dirty="0">
                          <a:solidFill>
                            <a:srgbClr val="000000"/>
                          </a:solidFill>
                          <a:effectLst/>
                          <a:latin typeface="Calibri" panose="020F0502020204030204" pitchFamily="34" charset="0"/>
                        </a:rPr>
                        <a:t>Any value above may apply</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Assist, Agency</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2238549"/>
                  </a:ext>
                </a:extLst>
              </a:tr>
              <a:tr h="21416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Unit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7851196"/>
                  </a:ext>
                </a:extLst>
              </a:tr>
              <a:tr h="192746">
                <a:tc rowSpan="5">
                  <a:txBody>
                    <a:bodyPr/>
                    <a:lstStyle/>
                    <a:p>
                      <a:pPr algn="ctr" fontAlgn="ctr"/>
                      <a:r>
                        <a:rPr lang="en-US" sz="1100" b="0" i="0" u="none" strike="noStrike" dirty="0">
                          <a:solidFill>
                            <a:srgbClr val="000000"/>
                          </a:solidFill>
                          <a:effectLst/>
                          <a:latin typeface="Calibri" panose="020F0502020204030204" pitchFamily="34" charset="0"/>
                        </a:rPr>
                        <a:t>Not Applicable</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Calibri" panose="020F0502020204030204" pitchFamily="34" charset="0"/>
                        </a:rPr>
                        <a:t>Canceled (Prior to Arrival At Scene)</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440375"/>
                  </a:ext>
                </a:extLst>
              </a:tr>
              <a:tr h="185607">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Contact)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9562532"/>
                  </a:ext>
                </a:extLst>
              </a:tr>
              <a:tr h="185607">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Found)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297780"/>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Standby-No Services or Support Provided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6640703"/>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Standby-Public Safety, Fire, or EMS Operational Support Provided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9437266"/>
                  </a:ext>
                </a:extLst>
              </a:tr>
            </a:tbl>
          </a:graphicData>
        </a:graphic>
      </p:graphicFrame>
      <p:sp>
        <p:nvSpPr>
          <p:cNvPr id="2" name="Rectangle 1"/>
          <p:cNvSpPr/>
          <p:nvPr/>
        </p:nvSpPr>
        <p:spPr>
          <a:xfrm>
            <a:off x="2438400" y="6360824"/>
            <a:ext cx="4572000" cy="461665"/>
          </a:xfrm>
          <a:prstGeom prst="rect">
            <a:avLst/>
          </a:prstGeom>
        </p:spPr>
        <p:txBody>
          <a:bodyPr>
            <a:spAutoFit/>
          </a:bodyPr>
          <a:lstStyle/>
          <a:p>
            <a:pPr algn="ctr"/>
            <a:r>
              <a:rPr lang="en-US" sz="1200" b="1" dirty="0"/>
              <a:t>The transport disposition for an EMS event identifying whether a transport occurred and by which unit.</a:t>
            </a:r>
          </a:p>
        </p:txBody>
      </p:sp>
    </p:spTree>
    <p:extLst>
      <p:ext uri="{BB962C8B-B14F-4D97-AF65-F5344CB8AC3E}">
        <p14:creationId xmlns:p14="http://schemas.microsoft.com/office/powerpoint/2010/main" val="594405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13</a:t>
            </a:fld>
            <a:endParaRPr lang="en-US" sz="1600" dirty="0">
              <a:solidFill>
                <a:schemeClr val="tx1"/>
              </a:solidFill>
            </a:endParaRPr>
          </a:p>
        </p:txBody>
      </p:sp>
      <p:sp>
        <p:nvSpPr>
          <p:cNvPr id="7" name="Title 6"/>
          <p:cNvSpPr>
            <a:spLocks noGrp="1"/>
          </p:cNvSpPr>
          <p:nvPr>
            <p:ph type="title"/>
          </p:nvPr>
        </p:nvSpPr>
        <p:spPr>
          <a:xfrm>
            <a:off x="228600" y="914400"/>
            <a:ext cx="8839200" cy="1096962"/>
          </a:xfrm>
        </p:spPr>
        <p:txBody>
          <a:bodyPr>
            <a:normAutofit fontScale="90000"/>
          </a:bodyPr>
          <a:lstStyle/>
          <a:p>
            <a:r>
              <a:rPr lang="en-US" sz="4000" b="1" dirty="0">
                <a:solidFill>
                  <a:srgbClr val="C00000"/>
                </a:solidFill>
                <a:effectLst>
                  <a:outerShdw blurRad="38100" dist="38100" dir="2700000" algn="tl">
                    <a:srgbClr val="000000">
                      <a:alpha val="43137"/>
                    </a:srgbClr>
                  </a:outerShdw>
                </a:effectLst>
              </a:rPr>
              <a:t>If they refused care and/or transport – why?</a:t>
            </a:r>
            <a:br>
              <a:rPr lang="en-US" sz="2400" b="1" dirty="0">
                <a:solidFill>
                  <a:srgbClr val="C00000"/>
                </a:solidFill>
                <a:effectLst>
                  <a:outerShdw blurRad="38100" dist="38100" dir="2700000" algn="tl">
                    <a:srgbClr val="000000">
                      <a:alpha val="43137"/>
                    </a:srgbClr>
                  </a:outerShdw>
                </a:effectLst>
              </a:rPr>
            </a:br>
            <a:r>
              <a:rPr lang="en-US" sz="2000" b="1" dirty="0">
                <a:effectLst>
                  <a:outerShdw blurRad="38100" dist="38100" dir="2700000" algn="tl">
                    <a:srgbClr val="000000">
                      <a:alpha val="43137"/>
                    </a:srgbClr>
                  </a:outerShdw>
                </a:effectLst>
              </a:rPr>
              <a:t>Makes it easier to track this as data and helps retire certain previous disposition values with a better use model</a:t>
            </a:r>
          </a:p>
        </p:txBody>
      </p:sp>
      <p:sp>
        <p:nvSpPr>
          <p:cNvPr id="3" name="TextBox 2"/>
          <p:cNvSpPr txBox="1"/>
          <p:nvPr/>
        </p:nvSpPr>
        <p:spPr>
          <a:xfrm>
            <a:off x="2209800" y="5247311"/>
            <a:ext cx="4572000" cy="461665"/>
          </a:xfrm>
          <a:prstGeom prst="rect">
            <a:avLst/>
          </a:prstGeom>
          <a:noFill/>
        </p:spPr>
        <p:txBody>
          <a:bodyPr wrap="square" rtlCol="0">
            <a:spAutoFit/>
          </a:bodyPr>
          <a:lstStyle/>
          <a:p>
            <a:r>
              <a:rPr lang="en-US" sz="2400" b="1" dirty="0">
                <a:solidFill>
                  <a:srgbClr val="C00000"/>
                </a:solidFill>
                <a:effectLst>
                  <a:outerShdw blurRad="38100" dist="38100" dir="2700000" algn="tl">
                    <a:srgbClr val="000000">
                      <a:alpha val="43137"/>
                    </a:srgbClr>
                  </a:outerShdw>
                </a:effectLst>
                <a:latin typeface="+mj-lt"/>
                <a:ea typeface="+mj-ea"/>
                <a:cs typeface="+mj-cs"/>
              </a:rPr>
              <a:t>This is a new optional use element</a:t>
            </a:r>
          </a:p>
        </p:txBody>
      </p:sp>
      <p:graphicFrame>
        <p:nvGraphicFramePr>
          <p:cNvPr id="4" name="Table 3"/>
          <p:cNvGraphicFramePr>
            <a:graphicFrameLocks noGrp="1"/>
          </p:cNvGraphicFramePr>
          <p:nvPr>
            <p:extLst>
              <p:ext uri="{D42A27DB-BD31-4B8C-83A1-F6EECF244321}">
                <p14:modId xmlns:p14="http://schemas.microsoft.com/office/powerpoint/2010/main" val="2362691272"/>
              </p:ext>
            </p:extLst>
          </p:nvPr>
        </p:nvGraphicFramePr>
        <p:xfrm>
          <a:off x="446942" y="2548652"/>
          <a:ext cx="8402515" cy="2506285"/>
        </p:xfrm>
        <a:graphic>
          <a:graphicData uri="http://schemas.openxmlformats.org/drawingml/2006/table">
            <a:tbl>
              <a:tblPr/>
              <a:tblGrid>
                <a:gridCol w="4628081">
                  <a:extLst>
                    <a:ext uri="{9D8B030D-6E8A-4147-A177-3AD203B41FA5}">
                      <a16:colId xmlns:a16="http://schemas.microsoft.com/office/drawing/2014/main" val="3417055555"/>
                    </a:ext>
                  </a:extLst>
                </a:gridCol>
                <a:gridCol w="3774434">
                  <a:extLst>
                    <a:ext uri="{9D8B030D-6E8A-4147-A177-3AD203B41FA5}">
                      <a16:colId xmlns:a16="http://schemas.microsoft.com/office/drawing/2014/main" val="2812947770"/>
                    </a:ext>
                  </a:extLst>
                </a:gridCol>
              </a:tblGrid>
              <a:tr h="282109">
                <a:tc gridSpan="2">
                  <a:txBody>
                    <a:bodyPr/>
                    <a:lstStyle/>
                    <a:p>
                      <a:pPr algn="ctr" fontAlgn="b"/>
                      <a:r>
                        <a:rPr lang="en-US" sz="1600" b="1" i="0" u="none" strike="noStrike" dirty="0">
                          <a:solidFill>
                            <a:srgbClr val="FFFFFF"/>
                          </a:solidFill>
                          <a:effectLst/>
                          <a:latin typeface="Calibri" panose="020F0502020204030204" pitchFamily="34" charset="0"/>
                        </a:rPr>
                        <a:t>eDisposition.31 - Reason for Refusal/Release</a:t>
                      </a:r>
                    </a:p>
                  </a:txBody>
                  <a:tcPr marL="854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319419028"/>
                  </a:ext>
                </a:extLst>
              </a:tr>
              <a:tr h="359048">
                <a:tc>
                  <a:txBody>
                    <a:bodyPr/>
                    <a:lstStyle/>
                    <a:p>
                      <a:pPr algn="ctr" fontAlgn="ctr"/>
                      <a:r>
                        <a:rPr lang="en-US" sz="1300" b="1" i="0" u="none" strike="noStrike">
                          <a:solidFill>
                            <a:srgbClr val="000000"/>
                          </a:solidFill>
                          <a:effectLst/>
                          <a:latin typeface="Calibri" panose="020F0502020204030204" pitchFamily="34" charset="0"/>
                        </a:rPr>
                        <a:t>NEW V3.5 Value Options</a:t>
                      </a:r>
                    </a:p>
                  </a:txBody>
                  <a:tcPr marL="854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300" b="1" i="0" u="none" strike="noStrike">
                          <a:solidFill>
                            <a:srgbClr val="000000"/>
                          </a:solidFill>
                          <a:effectLst/>
                          <a:latin typeface="Calibri" panose="020F0502020204030204" pitchFamily="34" charset="0"/>
                        </a:rPr>
                        <a:t>Match to Previous V3.4 Value Options</a:t>
                      </a:r>
                    </a:p>
                  </a:txBody>
                  <a:tcPr marL="854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77152655"/>
                  </a:ext>
                </a:extLst>
              </a:tr>
              <a:tr h="230816">
                <a:tc>
                  <a:txBody>
                    <a:bodyPr/>
                    <a:lstStyle/>
                    <a:p>
                      <a:pPr algn="l" fontAlgn="ctr"/>
                      <a:r>
                        <a:rPr lang="en-US" sz="1300" b="0" i="0" u="none" strike="noStrike">
                          <a:solidFill>
                            <a:srgbClr val="000000"/>
                          </a:solidFill>
                          <a:effectLst/>
                          <a:latin typeface="Calibri" panose="020F0502020204030204" pitchFamily="34" charset="0"/>
                        </a:rPr>
                        <a:t>Against Medical Advice</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(AMA)</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71688793"/>
                  </a:ext>
                </a:extLst>
              </a:tr>
              <a:tr h="247914">
                <a:tc>
                  <a:txBody>
                    <a:bodyPr/>
                    <a:lstStyle/>
                    <a:p>
                      <a:pPr algn="l" fontAlgn="ctr"/>
                      <a:r>
                        <a:rPr lang="en-US" sz="1300" b="0" i="0" u="none" strike="noStrike">
                          <a:solidFill>
                            <a:srgbClr val="000000"/>
                          </a:solidFill>
                          <a:effectLst/>
                          <a:latin typeface="Calibri" panose="020F0502020204030204" pitchFamily="34" charset="0"/>
                        </a:rPr>
                        <a:t>Patient/Guardian Indicates Ambulance Transport is Not Necessary</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Refused Evaluation/Care (Without Transport)</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8610699"/>
                  </a:ext>
                </a:extLst>
              </a:tr>
              <a:tr h="222268">
                <a:tc>
                  <a:txBody>
                    <a:bodyPr/>
                    <a:lstStyle/>
                    <a:p>
                      <a:pPr algn="l" fontAlgn="ctr"/>
                      <a:r>
                        <a:rPr lang="en-US" sz="1300" b="0" i="0" u="none" strike="noStrike" dirty="0">
                          <a:solidFill>
                            <a:srgbClr val="000000"/>
                          </a:solidFill>
                          <a:effectLst/>
                          <a:latin typeface="Calibri" panose="020F0502020204030204" pitchFamily="34" charset="0"/>
                        </a:rPr>
                        <a:t>Released Following Protocol Guidelines</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(per protocol)</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9087863"/>
                  </a:ext>
                </a:extLst>
              </a:tr>
              <a:tr h="282109">
                <a:tc>
                  <a:txBody>
                    <a:bodyPr/>
                    <a:lstStyle/>
                    <a:p>
                      <a:pPr algn="l" fontAlgn="ctr"/>
                      <a:r>
                        <a:rPr lang="en-US" sz="1300" b="0" i="0" u="none" strike="noStrike">
                          <a:solidFill>
                            <a:srgbClr val="000000"/>
                          </a:solidFill>
                          <a:effectLst/>
                          <a:latin typeface="Calibri" panose="020F0502020204030204" pitchFamily="34" charset="0"/>
                        </a:rPr>
                        <a:t>DNR</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(per protocol)</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4619793"/>
                  </a:ext>
                </a:extLst>
              </a:tr>
              <a:tr h="230816">
                <a:tc>
                  <a:txBody>
                    <a:bodyPr/>
                    <a:lstStyle/>
                    <a:p>
                      <a:pPr algn="l" fontAlgn="ctr"/>
                      <a:r>
                        <a:rPr lang="en-US" sz="1300" b="0" i="0" u="none" strike="noStrike">
                          <a:solidFill>
                            <a:srgbClr val="000000"/>
                          </a:solidFill>
                          <a:effectLst/>
                          <a:latin typeface="Calibri" panose="020F0502020204030204" pitchFamily="34" charset="0"/>
                        </a:rPr>
                        <a:t>Medical/Physician Orders for Life Sustaining Treatment</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(per protocol)</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3331831"/>
                  </a:ext>
                </a:extLst>
              </a:tr>
              <a:tr h="222268">
                <a:tc>
                  <a:txBody>
                    <a:bodyPr/>
                    <a:lstStyle/>
                    <a:p>
                      <a:pPr algn="l" fontAlgn="ctr"/>
                      <a:r>
                        <a:rPr lang="en-US" sz="1300" b="0" i="0" u="none" strike="noStrike">
                          <a:solidFill>
                            <a:srgbClr val="000000"/>
                          </a:solidFill>
                          <a:effectLst/>
                          <a:latin typeface="Calibri" panose="020F0502020204030204" pitchFamily="34" charset="0"/>
                        </a:rPr>
                        <a:t>Released to Law Enforcement</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Transported by Law Enforcement</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215705"/>
                  </a:ext>
                </a:extLst>
              </a:tr>
              <a:tr h="222268">
                <a:tc>
                  <a:txBody>
                    <a:bodyPr/>
                    <a:lstStyle/>
                    <a:p>
                      <a:pPr algn="l" fontAlgn="ctr"/>
                      <a:r>
                        <a:rPr lang="en-US" sz="1300" b="0" i="0" u="none" strike="noStrike">
                          <a:solidFill>
                            <a:srgbClr val="000000"/>
                          </a:solidFill>
                          <a:effectLst/>
                          <a:latin typeface="Calibri" panose="020F0502020204030204" pitchFamily="34" charset="0"/>
                        </a:rPr>
                        <a:t>Patient/Guardian States Intent to Transport by Other Means</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Transported by Private Vehicle</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0228086"/>
                  </a:ext>
                </a:extLst>
              </a:tr>
              <a:tr h="205170">
                <a:tc>
                  <a:txBody>
                    <a:bodyPr/>
                    <a:lstStyle/>
                    <a:p>
                      <a:pPr algn="l" fontAlgn="ctr"/>
                      <a:r>
                        <a:rPr lang="en-US" sz="1300" b="0" i="0" u="none" strike="noStrike">
                          <a:solidFill>
                            <a:srgbClr val="000000"/>
                          </a:solidFill>
                          <a:effectLst/>
                          <a:latin typeface="Calibri" panose="020F0502020204030204" pitchFamily="34" charset="0"/>
                        </a:rPr>
                        <a:t>Other, Not Listed</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solidFill>
                            <a:srgbClr val="000000"/>
                          </a:solidFill>
                          <a:effectLst/>
                          <a:latin typeface="Calibri" panose="020F0502020204030204" pitchFamily="34" charset="0"/>
                        </a:rPr>
                        <a:t> </a:t>
                      </a:r>
                    </a:p>
                  </a:txBody>
                  <a:tcPr marL="8549" marR="8549" marT="854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88583443"/>
                  </a:ext>
                </a:extLst>
              </a:tr>
            </a:tbl>
          </a:graphicData>
        </a:graphic>
      </p:graphicFrame>
      <p:sp>
        <p:nvSpPr>
          <p:cNvPr id="6" name="Rectangle 5"/>
          <p:cNvSpPr/>
          <p:nvPr/>
        </p:nvSpPr>
        <p:spPr>
          <a:xfrm>
            <a:off x="2362200" y="6246524"/>
            <a:ext cx="4572000" cy="461665"/>
          </a:xfrm>
          <a:prstGeom prst="rect">
            <a:avLst/>
          </a:prstGeom>
        </p:spPr>
        <p:txBody>
          <a:bodyPr>
            <a:spAutoFit/>
          </a:bodyPr>
          <a:lstStyle/>
          <a:p>
            <a:pPr algn="ctr"/>
            <a:r>
              <a:rPr lang="en-US" sz="1200" b="1" dirty="0"/>
              <a:t>Describes reason(s) for the patient's refusal of care/transport OR the EMS clinician's decision to release the patient.</a:t>
            </a:r>
          </a:p>
        </p:txBody>
      </p:sp>
    </p:spTree>
    <p:extLst>
      <p:ext uri="{BB962C8B-B14F-4D97-AF65-F5344CB8AC3E}">
        <p14:creationId xmlns:p14="http://schemas.microsoft.com/office/powerpoint/2010/main" val="1316002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14</a:t>
            </a:fld>
            <a:endParaRPr lang="en-US" sz="1600" dirty="0">
              <a:solidFill>
                <a:schemeClr val="tx1"/>
              </a:solidFill>
            </a:endParaRPr>
          </a:p>
        </p:txBody>
      </p:sp>
      <p:sp>
        <p:nvSpPr>
          <p:cNvPr id="3" name="Rectangle 2"/>
          <p:cNvSpPr/>
          <p:nvPr/>
        </p:nvSpPr>
        <p:spPr>
          <a:xfrm>
            <a:off x="533400" y="4572000"/>
            <a:ext cx="8458200" cy="1600438"/>
          </a:xfrm>
          <a:prstGeom prst="rect">
            <a:avLst/>
          </a:prstGeom>
        </p:spPr>
        <p:txBody>
          <a:bodyPr wrap="square">
            <a:spAutoFit/>
          </a:bodyPr>
          <a:lstStyle/>
          <a:p>
            <a:r>
              <a:rPr lang="en-US" sz="1400" b="1" dirty="0"/>
              <a:t>Definition:</a:t>
            </a:r>
          </a:p>
          <a:p>
            <a:r>
              <a:rPr lang="en-US" sz="1400" dirty="0"/>
              <a:t>The level of care should be defined by the situation, medications, and procedures provided to the patient </a:t>
            </a:r>
            <a:r>
              <a:rPr lang="en-US" sz="1400" i="1" dirty="0"/>
              <a:t>based on what is allowed in the local EMS protocols. This definition can vary between regions</a:t>
            </a:r>
            <a:r>
              <a:rPr lang="en-US" sz="1400" dirty="0"/>
              <a:t>; what may be allowed for BLS providers in one region may be considered ALS care in another. </a:t>
            </a:r>
            <a:r>
              <a:rPr lang="en-US" sz="1400" i="1" dirty="0"/>
              <a:t>This is not a reflection of the provider levels providing care, but the actual care given-for example,</a:t>
            </a:r>
            <a:r>
              <a:rPr lang="en-US" sz="1400" dirty="0"/>
              <a:t> BLS care provided by a paramedic would be entered as "BLS – All Levels". This element benefits reviews of performance, resource demand and utilization, and reimbursement coding.</a:t>
            </a:r>
          </a:p>
        </p:txBody>
      </p:sp>
      <p:sp>
        <p:nvSpPr>
          <p:cNvPr id="6" name="Rectangle 5"/>
          <p:cNvSpPr/>
          <p:nvPr/>
        </p:nvSpPr>
        <p:spPr>
          <a:xfrm>
            <a:off x="928338" y="569570"/>
            <a:ext cx="7261924" cy="584775"/>
          </a:xfrm>
          <a:prstGeom prst="rect">
            <a:avLst/>
          </a:prstGeom>
        </p:spPr>
        <p:txBody>
          <a:bodyPr wrap="none">
            <a:spAutoFit/>
          </a:bodyPr>
          <a:lstStyle/>
          <a:p>
            <a:r>
              <a:rPr lang="en-US" sz="3200" b="1" dirty="0">
                <a:solidFill>
                  <a:srgbClr val="C00000"/>
                </a:solidFill>
                <a:effectLst>
                  <a:outerShdw blurRad="38100" dist="38100" dir="2700000" algn="tl">
                    <a:srgbClr val="000000">
                      <a:alpha val="43137"/>
                    </a:srgbClr>
                  </a:outerShdw>
                </a:effectLst>
                <a:latin typeface="+mj-lt"/>
                <a:ea typeface="+mj-ea"/>
                <a:cs typeface="+mj-cs"/>
              </a:rPr>
              <a:t>What level of care was actually provided?</a:t>
            </a:r>
          </a:p>
        </p:txBody>
      </p:sp>
      <p:sp>
        <p:nvSpPr>
          <p:cNvPr id="8" name="Rectangle 7"/>
          <p:cNvSpPr/>
          <p:nvPr/>
        </p:nvSpPr>
        <p:spPr>
          <a:xfrm>
            <a:off x="304800" y="1154345"/>
            <a:ext cx="8610600" cy="830997"/>
          </a:xfrm>
          <a:prstGeom prst="rect">
            <a:avLst/>
          </a:prstGeom>
        </p:spPr>
        <p:txBody>
          <a:bodyPr wrap="square">
            <a:spAutoFit/>
          </a:bodyPr>
          <a:lstStyle/>
          <a:p>
            <a:r>
              <a:rPr lang="en-US" sz="1200" b="1" dirty="0"/>
              <a:t>Level of care of this unit (removed in V3.5) attempted to collect this combined with equipment level on vehicle but was ineffective and confusing for providers. Level of Care Provided per Protocol was added as it is very specific and direct and equipment was moved to eResponse.07 - Unit Transport and Equipment Capability</a:t>
            </a:r>
          </a:p>
          <a:p>
            <a:endParaRPr lang="en-US" sz="1200" b="1" dirty="0"/>
          </a:p>
        </p:txBody>
      </p:sp>
      <p:graphicFrame>
        <p:nvGraphicFramePr>
          <p:cNvPr id="11" name="Table 10"/>
          <p:cNvGraphicFramePr>
            <a:graphicFrameLocks noGrp="1"/>
          </p:cNvGraphicFramePr>
          <p:nvPr>
            <p:extLst>
              <p:ext uri="{D42A27DB-BD31-4B8C-83A1-F6EECF244321}">
                <p14:modId xmlns:p14="http://schemas.microsoft.com/office/powerpoint/2010/main" val="3625327260"/>
              </p:ext>
            </p:extLst>
          </p:nvPr>
        </p:nvGraphicFramePr>
        <p:xfrm>
          <a:off x="1841499" y="1820280"/>
          <a:ext cx="5435601" cy="2574127"/>
        </p:xfrm>
        <a:graphic>
          <a:graphicData uri="http://schemas.openxmlformats.org/drawingml/2006/table">
            <a:tbl>
              <a:tblPr/>
              <a:tblGrid>
                <a:gridCol w="744830">
                  <a:extLst>
                    <a:ext uri="{9D8B030D-6E8A-4147-A177-3AD203B41FA5}">
                      <a16:colId xmlns:a16="http://schemas.microsoft.com/office/drawing/2014/main" val="228264378"/>
                    </a:ext>
                  </a:extLst>
                </a:gridCol>
                <a:gridCol w="3945941">
                  <a:extLst>
                    <a:ext uri="{9D8B030D-6E8A-4147-A177-3AD203B41FA5}">
                      <a16:colId xmlns:a16="http://schemas.microsoft.com/office/drawing/2014/main" val="649693258"/>
                    </a:ext>
                  </a:extLst>
                </a:gridCol>
                <a:gridCol w="744830">
                  <a:extLst>
                    <a:ext uri="{9D8B030D-6E8A-4147-A177-3AD203B41FA5}">
                      <a16:colId xmlns:a16="http://schemas.microsoft.com/office/drawing/2014/main" val="1947675811"/>
                    </a:ext>
                  </a:extLst>
                </a:gridCol>
              </a:tblGrid>
              <a:tr h="346719">
                <a:tc gridSpan="3">
                  <a:txBody>
                    <a:bodyPr/>
                    <a:lstStyle/>
                    <a:p>
                      <a:pPr algn="ctr" fontAlgn="b"/>
                      <a:r>
                        <a:rPr lang="en-US" sz="1800" b="1" i="0" u="none" strike="noStrike" dirty="0">
                          <a:solidFill>
                            <a:srgbClr val="FFFFFF"/>
                          </a:solidFill>
                          <a:effectLst/>
                          <a:latin typeface="Calibri" panose="020F0502020204030204" pitchFamily="34" charset="0"/>
                        </a:rPr>
                        <a:t>eDisposition.32 - Level of Care Provided per Protocol</a:t>
                      </a:r>
                    </a:p>
                  </a:txBody>
                  <a:tcPr marL="9525" marR="9525" marT="9525" marB="0" anchor="ctr">
                    <a:lnL>
                      <a:noFill/>
                    </a:lnL>
                    <a:lnR w="19050" cap="flat" cmpd="sng" algn="ctr">
                      <a:solidFill>
                        <a:srgbClr val="000000"/>
                      </a:solidFill>
                      <a:prstDash val="solid"/>
                      <a:round/>
                      <a:headEnd type="none" w="med" len="med"/>
                      <a:tailEnd type="none" w="med" len="med"/>
                    </a:lnR>
                    <a:lnT>
                      <a:noFill/>
                    </a:lnT>
                    <a:lnB>
                      <a:noFill/>
                    </a:lnB>
                    <a:solidFill>
                      <a:srgbClr val="0033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7126413"/>
                  </a:ext>
                </a:extLst>
              </a:tr>
              <a:tr h="2836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1" i="0" u="none" strike="noStrike" dirty="0">
                          <a:solidFill>
                            <a:srgbClr val="000000"/>
                          </a:solidFill>
                          <a:effectLst/>
                          <a:latin typeface="Calibri" panose="020F0502020204030204" pitchFamily="34" charset="0"/>
                        </a:rPr>
                        <a:t>NEW V3.5 Value Options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53786313"/>
                  </a:ext>
                </a:extLst>
              </a:tr>
              <a:tr h="27317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BLS - All Levels</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2904369"/>
                  </a:ext>
                </a:extLst>
              </a:tr>
              <a:tr h="26266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ALS - AEMT/Intermediate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68080341"/>
                  </a:ext>
                </a:extLst>
              </a:tr>
              <a:tr h="27317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ALS - Paramedic</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88220713"/>
                  </a:ext>
                </a:extLst>
              </a:tr>
              <a:tr h="2836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EMS and Other Health-Care Staff</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18463394"/>
                  </a:ext>
                </a:extLst>
              </a:tr>
              <a:tr h="29418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Critical Care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05142833"/>
                  </a:ext>
                </a:extLst>
              </a:tr>
              <a:tr h="27317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Integrated Health Care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20530592"/>
                  </a:ext>
                </a:extLst>
              </a:tr>
              <a:tr h="2836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No Care Provided</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64310998"/>
                  </a:ext>
                </a:extLst>
              </a:tr>
            </a:tbl>
          </a:graphicData>
        </a:graphic>
      </p:graphicFrame>
    </p:spTree>
    <p:extLst>
      <p:ext uri="{BB962C8B-B14F-4D97-AF65-F5344CB8AC3E}">
        <p14:creationId xmlns:p14="http://schemas.microsoft.com/office/powerpoint/2010/main" val="818131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15</a:t>
            </a:fld>
            <a:endParaRPr lang="en-US" sz="1600" dirty="0">
              <a:solidFill>
                <a:schemeClr val="tx1"/>
              </a:solidFill>
            </a:endParaRPr>
          </a:p>
        </p:txBody>
      </p:sp>
      <p:sp>
        <p:nvSpPr>
          <p:cNvPr id="7" name="Title 6"/>
          <p:cNvSpPr>
            <a:spLocks noGrp="1"/>
          </p:cNvSpPr>
          <p:nvPr>
            <p:ph type="title"/>
          </p:nvPr>
        </p:nvSpPr>
        <p:spPr>
          <a:xfrm>
            <a:off x="533400" y="793165"/>
            <a:ext cx="8229600" cy="563562"/>
          </a:xfrm>
        </p:spPr>
        <p:txBody>
          <a:bodyPr>
            <a:noAutofit/>
          </a:bodyPr>
          <a:lstStyle/>
          <a:p>
            <a:r>
              <a:rPr lang="en-US" sz="2800" b="1" dirty="0">
                <a:solidFill>
                  <a:srgbClr val="C00000"/>
                </a:solidFill>
                <a:effectLst>
                  <a:outerShdw blurRad="38100" dist="38100" dir="2700000" algn="tl">
                    <a:srgbClr val="000000">
                      <a:alpha val="43137"/>
                    </a:srgbClr>
                  </a:outerShdw>
                </a:effectLst>
              </a:rPr>
              <a:t>How sick was the patient before and after EMS care?</a:t>
            </a:r>
            <a:br>
              <a:rPr lang="en-US" sz="2800" b="1" dirty="0">
                <a:solidFill>
                  <a:srgbClr val="C00000"/>
                </a:solidFill>
                <a:effectLst>
                  <a:outerShdw blurRad="38100" dist="38100" dir="2700000" algn="tl">
                    <a:srgbClr val="000000">
                      <a:alpha val="43137"/>
                    </a:srgbClr>
                  </a:outerShdw>
                </a:effectLst>
              </a:rPr>
            </a:br>
            <a:r>
              <a:rPr lang="en-US" sz="1800" b="1" dirty="0">
                <a:effectLst>
                  <a:outerShdw blurRad="38100" dist="38100" dir="2700000" algn="tl">
                    <a:srgbClr val="000000">
                      <a:alpha val="43137"/>
                    </a:srgbClr>
                  </a:outerShdw>
                </a:effectLst>
              </a:rPr>
              <a:t>Two values added to better describe common findings</a:t>
            </a:r>
          </a:p>
        </p:txBody>
      </p:sp>
      <p:graphicFrame>
        <p:nvGraphicFramePr>
          <p:cNvPr id="6" name="Table 5"/>
          <p:cNvGraphicFramePr>
            <a:graphicFrameLocks noGrp="1"/>
          </p:cNvGraphicFramePr>
          <p:nvPr/>
        </p:nvGraphicFramePr>
        <p:xfrm>
          <a:off x="1244600" y="1681956"/>
          <a:ext cx="6654800" cy="4362450"/>
        </p:xfrm>
        <a:graphic>
          <a:graphicData uri="http://schemas.openxmlformats.org/drawingml/2006/table">
            <a:tbl>
              <a:tblPr/>
              <a:tblGrid>
                <a:gridCol w="3327400">
                  <a:extLst>
                    <a:ext uri="{9D8B030D-6E8A-4147-A177-3AD203B41FA5}">
                      <a16:colId xmlns:a16="http://schemas.microsoft.com/office/drawing/2014/main" val="2903137613"/>
                    </a:ext>
                  </a:extLst>
                </a:gridCol>
                <a:gridCol w="3327400">
                  <a:extLst>
                    <a:ext uri="{9D8B030D-6E8A-4147-A177-3AD203B41FA5}">
                      <a16:colId xmlns:a16="http://schemas.microsoft.com/office/drawing/2014/main" val="737252468"/>
                    </a:ext>
                  </a:extLst>
                </a:gridCol>
              </a:tblGrid>
              <a:tr h="295275">
                <a:tc gridSpan="2">
                  <a:txBody>
                    <a:bodyPr/>
                    <a:lstStyle/>
                    <a:p>
                      <a:pPr algn="ctr" fontAlgn="b"/>
                      <a:r>
                        <a:rPr lang="en-US" sz="1800" b="1" i="0" u="none" strike="noStrike">
                          <a:solidFill>
                            <a:srgbClr val="FFFFFF"/>
                          </a:solidFill>
                          <a:effectLst/>
                          <a:latin typeface="Calibri" panose="020F0502020204030204" pitchFamily="34" charset="0"/>
                        </a:rPr>
                        <a:t>eSituation.13 - Initial Patient Acuity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4036126551"/>
                  </a:ext>
                </a:extLst>
              </a:tr>
              <a:tr h="247650">
                <a:tc>
                  <a:txBody>
                    <a:bodyPr/>
                    <a:lstStyle/>
                    <a:p>
                      <a:pPr algn="ctr" fontAlgn="ctr"/>
                      <a:r>
                        <a:rPr lang="en-US" sz="1400" b="1" i="0" u="none" strike="noStrike">
                          <a:solidFill>
                            <a:srgbClr val="000000"/>
                          </a:solidFill>
                          <a:effectLst/>
                          <a:latin typeface="Calibri" panose="020F0502020204030204" pitchFamily="34" charset="0"/>
                        </a:rPr>
                        <a:t>NEW V3.5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1" i="0" u="none" strike="noStrike">
                          <a:solidFill>
                            <a:srgbClr val="000000"/>
                          </a:solidFill>
                          <a:effectLst/>
                          <a:latin typeface="Calibri" panose="020F0502020204030204" pitchFamily="34" charset="0"/>
                        </a:rPr>
                        <a:t>Replaces Previous V3.4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98536103"/>
                  </a:ext>
                </a:extLst>
              </a:tr>
              <a:tr h="247650">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77446431"/>
                  </a:ext>
                </a:extLst>
              </a:tr>
              <a:tr h="238125">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63368368"/>
                  </a:ext>
                </a:extLst>
              </a:tr>
              <a:tr h="238125">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6842525"/>
                  </a:ext>
                </a:extLst>
              </a:tr>
              <a:tr h="247650">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2718258"/>
                  </a:ext>
                </a:extLst>
              </a:tr>
              <a:tr h="257175">
                <a:tc>
                  <a:txBody>
                    <a:bodyPr/>
                    <a:lstStyle/>
                    <a:p>
                      <a:pPr algn="l" fontAlgn="ctr"/>
                      <a:r>
                        <a:rPr lang="en-US" sz="1400" b="0" i="0" u="none" strike="noStrike">
                          <a:solidFill>
                            <a:srgbClr val="000000"/>
                          </a:solidFill>
                          <a:effectLst/>
                          <a:latin typeface="Calibri" panose="020F0502020204030204" pitchFamily="34" charset="0"/>
                        </a:rPr>
                        <a:t>Non-Acute/Routine</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 </a:t>
                      </a:r>
                    </a:p>
                  </a:txBody>
                  <a:tcPr marL="85725" marR="9525" marT="9525"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25063584"/>
                  </a:ext>
                </a:extLst>
              </a:tr>
              <a:tr h="247650">
                <a:tc>
                  <a:txBody>
                    <a:bodyPr/>
                    <a:lstStyle/>
                    <a:p>
                      <a:pPr algn="l" fontAlgn="ctr"/>
                      <a:r>
                        <a:rPr lang="en-US" sz="1400" b="0" i="0" u="none" strike="noStrike">
                          <a:solidFill>
                            <a:srgbClr val="000000"/>
                          </a:solidFill>
                          <a:effectLst/>
                          <a:latin typeface="Calibri" panose="020F0502020204030204" pitchFamily="34" charset="0"/>
                        </a:rPr>
                        <a:t> </a:t>
                      </a:r>
                    </a:p>
                  </a:txBody>
                  <a:tcPr marL="85725" marR="9525" marT="9525"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en-US" sz="1400" b="0" i="0" u="none" strike="noStrike">
                        <a:solidFill>
                          <a:srgbClr val="000000"/>
                        </a:solidFill>
                        <a:effectLst/>
                        <a:latin typeface="Calibri" panose="020F0502020204030204" pitchFamily="34" charset="0"/>
                      </a:endParaRPr>
                    </a:p>
                  </a:txBody>
                  <a:tcPr marL="85725" marR="9525" marT="9525" marB="0" anchor="ctr">
                    <a:lnL>
                      <a:noFill/>
                    </a:lnL>
                    <a:lnR>
                      <a:noFill/>
                    </a:lnR>
                    <a:lnT>
                      <a:noFill/>
                    </a:lnT>
                    <a:lnB>
                      <a:noFill/>
                    </a:lnB>
                  </a:tcPr>
                </a:tc>
                <a:extLst>
                  <a:ext uri="{0D108BD9-81ED-4DB2-BD59-A6C34878D82A}">
                    <a16:rowId xmlns:a16="http://schemas.microsoft.com/office/drawing/2014/main" val="1804132801"/>
                  </a:ext>
                </a:extLst>
              </a:tr>
              <a:tr h="247650">
                <a:tc>
                  <a:txBody>
                    <a:bodyPr/>
                    <a:lstStyle/>
                    <a:p>
                      <a:pPr algn="l" fontAlgn="ctr"/>
                      <a:endParaRPr lang="en-US" sz="1100" b="0" i="0" u="none" strike="noStrike">
                        <a:solidFill>
                          <a:srgbClr val="000000"/>
                        </a:solidFill>
                        <a:effectLst/>
                        <a:latin typeface="Open Sans" panose="020B060603050402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Open Sans" panose="020B0606030504020204" pitchFamily="34" charset="0"/>
                      </a:endParaRPr>
                    </a:p>
                  </a:txBody>
                  <a:tcPr marL="9525" marR="9525" marT="9525"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4912885"/>
                  </a:ext>
                </a:extLst>
              </a:tr>
              <a:tr h="314325">
                <a:tc gridSpan="2">
                  <a:txBody>
                    <a:bodyPr/>
                    <a:lstStyle/>
                    <a:p>
                      <a:pPr algn="ctr" fontAlgn="b"/>
                      <a:r>
                        <a:rPr lang="en-US" sz="1800" b="1" i="0" u="none" strike="noStrike">
                          <a:solidFill>
                            <a:srgbClr val="FFFFFF"/>
                          </a:solidFill>
                          <a:effectLst/>
                          <a:latin typeface="Calibri" panose="020F0502020204030204" pitchFamily="34" charset="0"/>
                        </a:rPr>
                        <a:t>eDisposition.19 - Final Patient Acuity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759734713"/>
                  </a:ext>
                </a:extLst>
              </a:tr>
              <a:tr h="257175">
                <a:tc>
                  <a:txBody>
                    <a:bodyPr/>
                    <a:lstStyle/>
                    <a:p>
                      <a:pPr algn="ctr" fontAlgn="ctr"/>
                      <a:r>
                        <a:rPr lang="en-US" sz="1400" b="1" i="0" u="none" strike="noStrike">
                          <a:solidFill>
                            <a:srgbClr val="000000"/>
                          </a:solidFill>
                          <a:effectLst/>
                          <a:latin typeface="Calibri" panose="020F0502020204030204" pitchFamily="34" charset="0"/>
                        </a:rPr>
                        <a:t>NEW V3.5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1" i="0" u="none" strike="noStrike">
                          <a:solidFill>
                            <a:srgbClr val="000000"/>
                          </a:solidFill>
                          <a:effectLst/>
                          <a:latin typeface="Calibri" panose="020F0502020204030204" pitchFamily="34" charset="0"/>
                        </a:rPr>
                        <a:t>Replaces Previous V3.4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75448546"/>
                  </a:ext>
                </a:extLst>
              </a:tr>
              <a:tr h="247650">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7596779"/>
                  </a:ext>
                </a:extLst>
              </a:tr>
              <a:tr h="247650">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214755"/>
                  </a:ext>
                </a:extLst>
              </a:tr>
              <a:tr h="257175">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7735728"/>
                  </a:ext>
                </a:extLst>
              </a:tr>
              <a:tr h="257175">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9803957"/>
                  </a:ext>
                </a:extLst>
              </a:tr>
              <a:tr h="257175">
                <a:tc>
                  <a:txBody>
                    <a:bodyPr/>
                    <a:lstStyle/>
                    <a:p>
                      <a:pPr algn="l" fontAlgn="ctr"/>
                      <a:r>
                        <a:rPr lang="en-US" sz="1400" b="0" i="0" u="none" strike="noStrike">
                          <a:solidFill>
                            <a:srgbClr val="000000"/>
                          </a:solidFill>
                          <a:effectLst/>
                          <a:latin typeface="Calibri" panose="020F0502020204030204" pitchFamily="34" charset="0"/>
                        </a:rPr>
                        <a:t>Dead with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 </a:t>
                      </a:r>
                    </a:p>
                  </a:txBody>
                  <a:tcPr marL="85725" marR="9525" marT="9525"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18410695"/>
                  </a:ext>
                </a:extLst>
              </a:tr>
              <a:tr h="257175">
                <a:tc>
                  <a:txBody>
                    <a:bodyPr/>
                    <a:lstStyle/>
                    <a:p>
                      <a:pPr algn="l" fontAlgn="ctr"/>
                      <a:r>
                        <a:rPr lang="en-US" sz="1400" b="0" i="0" u="none" strike="noStrike">
                          <a:solidFill>
                            <a:srgbClr val="000000"/>
                          </a:solidFill>
                          <a:effectLst/>
                          <a:latin typeface="Calibri" panose="020F0502020204030204" pitchFamily="34" charset="0"/>
                        </a:rPr>
                        <a:t>Non-Acute/Routine</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400" b="0" i="0" u="none" strike="noStrike" dirty="0">
                        <a:solidFill>
                          <a:srgbClr val="000000"/>
                        </a:solidFill>
                        <a:effectLst/>
                        <a:latin typeface="Calibri" panose="020F0502020204030204" pitchFamily="34" charset="0"/>
                      </a:endParaRPr>
                    </a:p>
                  </a:txBody>
                  <a:tcPr marL="85725" marR="9525" marT="9525"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32603127"/>
                  </a:ext>
                </a:extLst>
              </a:tr>
            </a:tbl>
          </a:graphicData>
        </a:graphic>
      </p:graphicFrame>
    </p:spTree>
    <p:extLst>
      <p:ext uri="{BB962C8B-B14F-4D97-AF65-F5344CB8AC3E}">
        <p14:creationId xmlns:p14="http://schemas.microsoft.com/office/powerpoint/2010/main" val="95636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16</a:t>
            </a:fld>
            <a:endParaRPr lang="en-US" sz="1600" dirty="0">
              <a:solidFill>
                <a:schemeClr val="tx1"/>
              </a:solidFill>
            </a:endParaRPr>
          </a:p>
        </p:txBody>
      </p:sp>
      <p:sp>
        <p:nvSpPr>
          <p:cNvPr id="7" name="Title 6"/>
          <p:cNvSpPr>
            <a:spLocks noGrp="1"/>
          </p:cNvSpPr>
          <p:nvPr>
            <p:ph type="title"/>
          </p:nvPr>
        </p:nvSpPr>
        <p:spPr>
          <a:xfrm>
            <a:off x="0" y="381000"/>
            <a:ext cx="9144000" cy="914400"/>
          </a:xfrm>
        </p:spPr>
        <p:txBody>
          <a:bodyPr>
            <a:normAutofit fontScale="90000"/>
          </a:bodyPr>
          <a:lstStyle/>
          <a:p>
            <a:r>
              <a:rPr lang="en-US" sz="3600" b="1" dirty="0">
                <a:solidFill>
                  <a:srgbClr val="C00000"/>
                </a:solidFill>
                <a:effectLst>
                  <a:outerShdw blurRad="38100" dist="38100" dir="2700000" algn="tl">
                    <a:srgbClr val="000000">
                      <a:alpha val="43137"/>
                    </a:srgbClr>
                  </a:outerShdw>
                </a:effectLst>
              </a:rPr>
              <a:t>Justification for Transfers</a:t>
            </a:r>
            <a:br>
              <a:rPr lang="en-US" sz="2400" b="1" dirty="0">
                <a:solidFill>
                  <a:srgbClr val="C00000"/>
                </a:solidFill>
                <a:effectLst>
                  <a:outerShdw blurRad="38100" dist="38100" dir="2700000" algn="tl">
                    <a:srgbClr val="000000">
                      <a:alpha val="43137"/>
                    </a:srgbClr>
                  </a:outerShdw>
                </a:effectLst>
              </a:rPr>
            </a:br>
            <a:r>
              <a:rPr lang="en-US" sz="1800" b="1" dirty="0">
                <a:effectLst>
                  <a:outerShdw blurRad="38100" dist="38100" dir="2700000" algn="tl">
                    <a:srgbClr val="000000">
                      <a:alpha val="43137"/>
                    </a:srgbClr>
                  </a:outerShdw>
                </a:effectLst>
              </a:rPr>
              <a:t>New fields were created to allow space to capture the diagnosis of the physician ordering the transfer. A second element was added with fixed values so transfer reasons and patterns can better be analyzed</a:t>
            </a:r>
          </a:p>
        </p:txBody>
      </p:sp>
      <p:graphicFrame>
        <p:nvGraphicFramePr>
          <p:cNvPr id="4" name="Table 3"/>
          <p:cNvGraphicFramePr>
            <a:graphicFrameLocks noGrp="1"/>
          </p:cNvGraphicFramePr>
          <p:nvPr>
            <p:extLst>
              <p:ext uri="{D42A27DB-BD31-4B8C-83A1-F6EECF244321}">
                <p14:modId xmlns:p14="http://schemas.microsoft.com/office/powerpoint/2010/main" val="420108764"/>
              </p:ext>
            </p:extLst>
          </p:nvPr>
        </p:nvGraphicFramePr>
        <p:xfrm>
          <a:off x="1752600" y="1419951"/>
          <a:ext cx="5638800" cy="5053862"/>
        </p:xfrm>
        <a:graphic>
          <a:graphicData uri="http://schemas.openxmlformats.org/drawingml/2006/table">
            <a:tbl>
              <a:tblPr/>
              <a:tblGrid>
                <a:gridCol w="5638800">
                  <a:extLst>
                    <a:ext uri="{9D8B030D-6E8A-4147-A177-3AD203B41FA5}">
                      <a16:colId xmlns:a16="http://schemas.microsoft.com/office/drawing/2014/main" val="2972690735"/>
                    </a:ext>
                  </a:extLst>
                </a:gridCol>
              </a:tblGrid>
              <a:tr h="267824">
                <a:tc>
                  <a:txBody>
                    <a:bodyPr/>
                    <a:lstStyle/>
                    <a:p>
                      <a:pPr algn="ctr" fontAlgn="b"/>
                      <a:r>
                        <a:rPr lang="en-US" sz="1300" b="1" i="0" u="none" strike="noStrike">
                          <a:solidFill>
                            <a:srgbClr val="FFFFFF"/>
                          </a:solidFill>
                          <a:effectLst/>
                          <a:latin typeface="Calibri" panose="020F0502020204030204" pitchFamily="34" charset="0"/>
                        </a:rPr>
                        <a:t>eSituation.19 - Justification for Transfer or Encounter</a:t>
                      </a:r>
                    </a:p>
                  </a:txBody>
                  <a:tcPr marL="7028"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extLst>
                  <a:ext uri="{0D108BD9-81ED-4DB2-BD59-A6C34878D82A}">
                    <a16:rowId xmlns:a16="http://schemas.microsoft.com/office/drawing/2014/main" val="1531475109"/>
                  </a:ext>
                </a:extLst>
              </a:tr>
              <a:tr h="340868">
                <a:tc>
                  <a:txBody>
                    <a:bodyPr/>
                    <a:lstStyle/>
                    <a:p>
                      <a:pPr algn="ctr" fontAlgn="b"/>
                      <a:r>
                        <a:rPr lang="en-US" sz="1400" b="1" i="0" u="none" strike="noStrike" dirty="0">
                          <a:solidFill>
                            <a:srgbClr val="C00000"/>
                          </a:solidFill>
                          <a:effectLst/>
                          <a:latin typeface="Calibri" panose="020F0502020204030204" pitchFamily="34" charset="0"/>
                        </a:rPr>
                        <a:t>This is a text field to enter the sending physicians diagnosis for transfer. </a:t>
                      </a:r>
                      <a:br>
                        <a:rPr lang="en-US" sz="1400" b="1" i="0" u="none" strike="noStrike" dirty="0">
                          <a:solidFill>
                            <a:srgbClr val="C00000"/>
                          </a:solidFill>
                          <a:effectLst/>
                          <a:latin typeface="Calibri" panose="020F0502020204030204" pitchFamily="34" charset="0"/>
                        </a:rPr>
                      </a:br>
                      <a:r>
                        <a:rPr lang="en-US" sz="1400" b="1" i="0" u="none" strike="noStrike" dirty="0">
                          <a:solidFill>
                            <a:srgbClr val="C00000"/>
                          </a:solidFill>
                          <a:effectLst/>
                          <a:latin typeface="Calibri" panose="020F0502020204030204" pitchFamily="34" charset="0"/>
                        </a:rPr>
                        <a:t>EMS Provider Primary Impression is not the reason that a transfer is ordered and should not be used.</a:t>
                      </a:r>
                    </a:p>
                  </a:txBody>
                  <a:tcPr marL="7028"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0746569"/>
                  </a:ext>
                </a:extLst>
              </a:tr>
              <a:tr h="211013">
                <a:tc>
                  <a:txBody>
                    <a:bodyPr/>
                    <a:lstStyle/>
                    <a:p>
                      <a:pPr algn="l" fontAlgn="b"/>
                      <a:r>
                        <a:rPr lang="en-US" sz="800" b="0" i="0" u="none" strike="noStrike">
                          <a:solidFill>
                            <a:srgbClr val="000000"/>
                          </a:solidFill>
                          <a:effectLst/>
                          <a:latin typeface="Calibri" panose="020F0502020204030204" pitchFamily="34" charset="0"/>
                        </a:rPr>
                        <a:t> </a:t>
                      </a:r>
                    </a:p>
                  </a:txBody>
                  <a:tcPr marL="7028" marR="7028" marT="7028"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26314903"/>
                  </a:ext>
                </a:extLst>
              </a:tr>
              <a:tr h="267824">
                <a:tc>
                  <a:txBody>
                    <a:bodyPr/>
                    <a:lstStyle/>
                    <a:p>
                      <a:pPr algn="ctr" fontAlgn="b"/>
                      <a:r>
                        <a:rPr lang="en-US" sz="1300" b="1" i="0" u="none" strike="noStrike" dirty="0">
                          <a:solidFill>
                            <a:srgbClr val="FFFFFF"/>
                          </a:solidFill>
                          <a:effectLst/>
                          <a:latin typeface="Calibri" panose="020F0502020204030204" pitchFamily="34" charset="0"/>
                        </a:rPr>
                        <a:t>eSituation.20 - Reason for Interfacility Transfer/Medical Transport</a:t>
                      </a:r>
                    </a:p>
                  </a:txBody>
                  <a:tcPr marL="7028"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extLst>
                  <a:ext uri="{0D108BD9-81ED-4DB2-BD59-A6C34878D82A}">
                    <a16:rowId xmlns:a16="http://schemas.microsoft.com/office/drawing/2014/main" val="4023680065"/>
                  </a:ext>
                </a:extLst>
              </a:tr>
              <a:tr h="219129">
                <a:tc>
                  <a:txBody>
                    <a:bodyPr/>
                    <a:lstStyle/>
                    <a:p>
                      <a:pPr algn="ctr" fontAlgn="ctr"/>
                      <a:r>
                        <a:rPr lang="en-US" sz="1000" b="1" i="0" u="none" strike="noStrike">
                          <a:solidFill>
                            <a:srgbClr val="000000"/>
                          </a:solidFill>
                          <a:effectLst/>
                          <a:latin typeface="Calibri" panose="020F0502020204030204" pitchFamily="34" charset="0"/>
                        </a:rPr>
                        <a:t>NEW V3.5 Value Options</a:t>
                      </a:r>
                    </a:p>
                  </a:txBody>
                  <a:tcPr marL="7028" marR="7028" marT="702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621082130"/>
                  </a:ext>
                </a:extLst>
              </a:tr>
              <a:tr h="211013">
                <a:tc>
                  <a:txBody>
                    <a:bodyPr/>
                    <a:lstStyle/>
                    <a:p>
                      <a:pPr algn="l" fontAlgn="b"/>
                      <a:r>
                        <a:rPr lang="en-US" sz="1000" b="0" i="0" u="none" strike="noStrike" dirty="0">
                          <a:solidFill>
                            <a:srgbClr val="000000"/>
                          </a:solidFill>
                          <a:effectLst/>
                          <a:latin typeface="Calibri" panose="020F0502020204030204" pitchFamily="34" charset="0"/>
                        </a:rPr>
                        <a:t>Cardiac Specialty</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03501685"/>
                  </a:ext>
                </a:extLst>
              </a:tr>
              <a:tr h="211013">
                <a:tc>
                  <a:txBody>
                    <a:bodyPr/>
                    <a:lstStyle/>
                    <a:p>
                      <a:pPr algn="l" fontAlgn="b"/>
                      <a:r>
                        <a:rPr lang="en-US" sz="1000" b="0" i="0" u="none" strike="noStrike">
                          <a:solidFill>
                            <a:srgbClr val="000000"/>
                          </a:solidFill>
                          <a:effectLst/>
                          <a:latin typeface="Calibri" panose="020F0502020204030204" pitchFamily="34" charset="0"/>
                        </a:rPr>
                        <a:t>Convenience Transfer (Patient Request)</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1685640"/>
                  </a:ext>
                </a:extLst>
              </a:tr>
              <a:tr h="202725">
                <a:tc>
                  <a:txBody>
                    <a:bodyPr/>
                    <a:lstStyle/>
                    <a:p>
                      <a:pPr algn="l" fontAlgn="b"/>
                      <a:r>
                        <a:rPr lang="en-US" sz="1000" b="0" i="0" u="none" strike="noStrike">
                          <a:solidFill>
                            <a:srgbClr val="000000"/>
                          </a:solidFill>
                          <a:effectLst/>
                          <a:latin typeface="Calibri" panose="020F0502020204030204" pitchFamily="34" charset="0"/>
                        </a:rPr>
                        <a:t>Diagnostic Testing</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61698130"/>
                  </a:ext>
                </a:extLst>
              </a:tr>
              <a:tr h="219129">
                <a:tc>
                  <a:txBody>
                    <a:bodyPr/>
                    <a:lstStyle/>
                    <a:p>
                      <a:pPr algn="l" fontAlgn="b"/>
                      <a:r>
                        <a:rPr lang="en-US" sz="1000" b="0" i="0" u="none" strike="noStrike">
                          <a:solidFill>
                            <a:srgbClr val="000000"/>
                          </a:solidFill>
                          <a:effectLst/>
                          <a:latin typeface="Calibri" panose="020F0502020204030204" pitchFamily="34" charset="0"/>
                        </a:rPr>
                        <a:t>Dialysis</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65349691"/>
                  </a:ext>
                </a:extLst>
              </a:tr>
              <a:tr h="211013">
                <a:tc>
                  <a:txBody>
                    <a:bodyPr/>
                    <a:lstStyle/>
                    <a:p>
                      <a:pPr algn="l" fontAlgn="b"/>
                      <a:r>
                        <a:rPr lang="en-US" sz="1000" b="0" i="0" u="none" strike="noStrike">
                          <a:solidFill>
                            <a:srgbClr val="000000"/>
                          </a:solidFill>
                          <a:effectLst/>
                          <a:latin typeface="Calibri" panose="020F0502020204030204" pitchFamily="34" charset="0"/>
                        </a:rPr>
                        <a:t>Drug and/or Alcohol Rehabilitation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5242455"/>
                  </a:ext>
                </a:extLst>
              </a:tr>
              <a:tr h="211013">
                <a:tc>
                  <a:txBody>
                    <a:bodyPr/>
                    <a:lstStyle/>
                    <a:p>
                      <a:pPr algn="l" fontAlgn="b"/>
                      <a:r>
                        <a:rPr lang="en-US" sz="1000" b="0" i="0" u="none" strike="noStrike">
                          <a:solidFill>
                            <a:srgbClr val="000000"/>
                          </a:solidFill>
                          <a:effectLst/>
                          <a:latin typeface="Calibri" panose="020F0502020204030204" pitchFamily="34" charset="0"/>
                        </a:rPr>
                        <a:t>Extended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4893159"/>
                  </a:ext>
                </a:extLst>
              </a:tr>
              <a:tr h="219129">
                <a:tc>
                  <a:txBody>
                    <a:bodyPr/>
                    <a:lstStyle/>
                    <a:p>
                      <a:pPr algn="l" fontAlgn="b"/>
                      <a:r>
                        <a:rPr lang="en-US" sz="1000" b="0" i="0" u="none" strike="noStrike">
                          <a:solidFill>
                            <a:srgbClr val="000000"/>
                          </a:solidFill>
                          <a:effectLst/>
                          <a:latin typeface="Calibri" panose="020F0502020204030204" pitchFamily="34" charset="0"/>
                        </a:rPr>
                        <a:t>Maternal/Neonatal</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4832278"/>
                  </a:ext>
                </a:extLst>
              </a:tr>
              <a:tr h="219129">
                <a:tc>
                  <a:txBody>
                    <a:bodyPr/>
                    <a:lstStyle/>
                    <a:p>
                      <a:pPr algn="l" fontAlgn="b"/>
                      <a:r>
                        <a:rPr lang="en-US" sz="1000" b="0" i="0" u="none" strike="noStrike">
                          <a:solidFill>
                            <a:srgbClr val="000000"/>
                          </a:solidFill>
                          <a:effectLst/>
                          <a:latin typeface="Calibri" panose="020F0502020204030204" pitchFamily="34" charset="0"/>
                        </a:rPr>
                        <a:t>Medical Specialty Care (Other, Not Listed)</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2340922"/>
                  </a:ext>
                </a:extLst>
              </a:tr>
              <a:tr h="219129">
                <a:tc>
                  <a:txBody>
                    <a:bodyPr/>
                    <a:lstStyle/>
                    <a:p>
                      <a:pPr algn="l" fontAlgn="b"/>
                      <a:r>
                        <a:rPr lang="en-US" sz="1000" b="0" i="0" u="none" strike="noStrike">
                          <a:solidFill>
                            <a:srgbClr val="000000"/>
                          </a:solidFill>
                          <a:effectLst/>
                          <a:latin typeface="Calibri" panose="020F0502020204030204" pitchFamily="34" charset="0"/>
                        </a:rPr>
                        <a:t>Neurological Specialty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8686852"/>
                  </a:ext>
                </a:extLst>
              </a:tr>
              <a:tr h="219129">
                <a:tc>
                  <a:txBody>
                    <a:bodyPr/>
                    <a:lstStyle/>
                    <a:p>
                      <a:pPr algn="l" fontAlgn="b"/>
                      <a:r>
                        <a:rPr lang="en-US" sz="1000" b="0" i="0" u="none" strike="noStrike">
                          <a:solidFill>
                            <a:srgbClr val="000000"/>
                          </a:solidFill>
                          <a:effectLst/>
                          <a:latin typeface="Calibri" panose="020F0502020204030204" pitchFamily="34" charset="0"/>
                        </a:rPr>
                        <a:t>Palliative/Hospice Care (Home or Facility)</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17886710"/>
                  </a:ext>
                </a:extLst>
              </a:tr>
              <a:tr h="219129">
                <a:tc>
                  <a:txBody>
                    <a:bodyPr/>
                    <a:lstStyle/>
                    <a:p>
                      <a:pPr algn="l" fontAlgn="b"/>
                      <a:r>
                        <a:rPr lang="en-US" sz="1000" b="0" i="0" u="none" strike="noStrike">
                          <a:solidFill>
                            <a:srgbClr val="000000"/>
                          </a:solidFill>
                          <a:effectLst/>
                          <a:latin typeface="Calibri" panose="020F0502020204030204" pitchFamily="34" charset="0"/>
                        </a:rPr>
                        <a:t>Pediatric Specialty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88646272"/>
                  </a:ext>
                </a:extLst>
              </a:tr>
              <a:tr h="219129">
                <a:tc>
                  <a:txBody>
                    <a:bodyPr/>
                    <a:lstStyle/>
                    <a:p>
                      <a:pPr algn="l" fontAlgn="b"/>
                      <a:r>
                        <a:rPr lang="en-US" sz="1000" b="0" i="0" u="none" strike="noStrike">
                          <a:solidFill>
                            <a:srgbClr val="000000"/>
                          </a:solidFill>
                          <a:effectLst/>
                          <a:latin typeface="Calibri" panose="020F0502020204030204" pitchFamily="34" charset="0"/>
                        </a:rPr>
                        <a:t>Psychiatric/Behavioral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67634769"/>
                  </a:ext>
                </a:extLst>
              </a:tr>
              <a:tr h="219129">
                <a:tc>
                  <a:txBody>
                    <a:bodyPr/>
                    <a:lstStyle/>
                    <a:p>
                      <a:pPr algn="l" fontAlgn="b"/>
                      <a:r>
                        <a:rPr lang="en-US" sz="1000" b="0" i="0" u="none" strike="noStrike">
                          <a:solidFill>
                            <a:srgbClr val="000000"/>
                          </a:solidFill>
                          <a:effectLst/>
                          <a:latin typeface="Calibri" panose="020F0502020204030204" pitchFamily="34" charset="0"/>
                        </a:rPr>
                        <a:t>Physical Rehabilitation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9136771"/>
                  </a:ext>
                </a:extLst>
              </a:tr>
              <a:tr h="211013">
                <a:tc>
                  <a:txBody>
                    <a:bodyPr/>
                    <a:lstStyle/>
                    <a:p>
                      <a:pPr algn="l" fontAlgn="b"/>
                      <a:r>
                        <a:rPr lang="en-US" sz="1000" b="0" i="0" u="none" strike="noStrike">
                          <a:solidFill>
                            <a:srgbClr val="000000"/>
                          </a:solidFill>
                          <a:effectLst/>
                          <a:latin typeface="Calibri" panose="020F0502020204030204" pitchFamily="34" charset="0"/>
                        </a:rPr>
                        <a:t>Return to Home/Residence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6556683"/>
                  </a:ext>
                </a:extLst>
              </a:tr>
              <a:tr h="211013">
                <a:tc>
                  <a:txBody>
                    <a:bodyPr/>
                    <a:lstStyle/>
                    <a:p>
                      <a:pPr algn="l" fontAlgn="b"/>
                      <a:r>
                        <a:rPr lang="en-US" sz="1000" b="0" i="0" u="none" strike="noStrike">
                          <a:solidFill>
                            <a:srgbClr val="000000"/>
                          </a:solidFill>
                          <a:effectLst/>
                          <a:latin typeface="Calibri" panose="020F0502020204030204" pitchFamily="34" charset="0"/>
                        </a:rPr>
                        <a:t>Surgical Specialty Care (Other, Not Listed)</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2992080"/>
                  </a:ext>
                </a:extLst>
              </a:tr>
              <a:tr h="219129">
                <a:tc>
                  <a:txBody>
                    <a:bodyPr/>
                    <a:lstStyle/>
                    <a:p>
                      <a:pPr algn="l" fontAlgn="b"/>
                      <a:r>
                        <a:rPr lang="en-US" sz="1000" b="0" i="0" u="none" strike="noStrike" dirty="0">
                          <a:solidFill>
                            <a:srgbClr val="000000"/>
                          </a:solidFill>
                          <a:effectLst/>
                          <a:latin typeface="Calibri" panose="020F0502020204030204" pitchFamily="34" charset="0"/>
                        </a:rPr>
                        <a:t>Trauma/Orthopedic Specialty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7585974"/>
                  </a:ext>
                </a:extLst>
              </a:tr>
            </a:tbl>
          </a:graphicData>
        </a:graphic>
      </p:graphicFrame>
    </p:spTree>
    <p:extLst>
      <p:ext uri="{BB962C8B-B14F-4D97-AF65-F5344CB8AC3E}">
        <p14:creationId xmlns:p14="http://schemas.microsoft.com/office/powerpoint/2010/main" val="348987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17</a:t>
            </a:fld>
            <a:endParaRPr lang="en-US" sz="1600" dirty="0">
              <a:solidFill>
                <a:schemeClr val="tx1"/>
              </a:solidFill>
            </a:endParaRPr>
          </a:p>
        </p:txBody>
      </p:sp>
      <p:sp>
        <p:nvSpPr>
          <p:cNvPr id="7" name="Title 6"/>
          <p:cNvSpPr>
            <a:spLocks noGrp="1"/>
          </p:cNvSpPr>
          <p:nvPr>
            <p:ph type="title"/>
          </p:nvPr>
        </p:nvSpPr>
        <p:spPr>
          <a:xfrm>
            <a:off x="471854" y="468854"/>
            <a:ext cx="8229600" cy="563562"/>
          </a:xfrm>
        </p:spPr>
        <p:txBody>
          <a:bodyPr>
            <a:noAutofit/>
          </a:bodyPr>
          <a:lstStyle/>
          <a:p>
            <a:r>
              <a:rPr lang="en-US" sz="3600" b="1" dirty="0">
                <a:solidFill>
                  <a:srgbClr val="C00000"/>
                </a:solidFill>
                <a:effectLst>
                  <a:outerShdw blurRad="38100" dist="38100" dir="2700000" algn="tl">
                    <a:srgbClr val="000000">
                      <a:alpha val="43137"/>
                    </a:srgbClr>
                  </a:outerShdw>
                </a:effectLst>
              </a:rPr>
              <a:t>eDisposition.21 - Type of Destination</a:t>
            </a:r>
          </a:p>
        </p:txBody>
      </p:sp>
      <p:graphicFrame>
        <p:nvGraphicFramePr>
          <p:cNvPr id="2" name="Table 1"/>
          <p:cNvGraphicFramePr>
            <a:graphicFrameLocks noGrp="1"/>
          </p:cNvGraphicFramePr>
          <p:nvPr>
            <p:extLst>
              <p:ext uri="{D42A27DB-BD31-4B8C-83A1-F6EECF244321}">
                <p14:modId xmlns:p14="http://schemas.microsoft.com/office/powerpoint/2010/main" val="3619784205"/>
              </p:ext>
            </p:extLst>
          </p:nvPr>
        </p:nvGraphicFramePr>
        <p:xfrm>
          <a:off x="1447800" y="1295400"/>
          <a:ext cx="6019800" cy="4952994"/>
        </p:xfrm>
        <a:graphic>
          <a:graphicData uri="http://schemas.openxmlformats.org/drawingml/2006/table">
            <a:tbl>
              <a:tblPr/>
              <a:tblGrid>
                <a:gridCol w="2875856">
                  <a:extLst>
                    <a:ext uri="{9D8B030D-6E8A-4147-A177-3AD203B41FA5}">
                      <a16:colId xmlns:a16="http://schemas.microsoft.com/office/drawing/2014/main" val="3650598237"/>
                    </a:ext>
                  </a:extLst>
                </a:gridCol>
                <a:gridCol w="3143944">
                  <a:extLst>
                    <a:ext uri="{9D8B030D-6E8A-4147-A177-3AD203B41FA5}">
                      <a16:colId xmlns:a16="http://schemas.microsoft.com/office/drawing/2014/main" val="4106535615"/>
                    </a:ext>
                  </a:extLst>
                </a:gridCol>
              </a:tblGrid>
              <a:tr h="255788">
                <a:tc gridSpan="2">
                  <a:txBody>
                    <a:bodyPr/>
                    <a:lstStyle/>
                    <a:p>
                      <a:pPr algn="ctr" fontAlgn="b"/>
                      <a:r>
                        <a:rPr lang="en-US" sz="1300" b="1" i="0" u="none" strike="noStrike">
                          <a:solidFill>
                            <a:srgbClr val="FFFFFF"/>
                          </a:solidFill>
                          <a:effectLst/>
                          <a:latin typeface="Calibri" panose="020F0502020204030204" pitchFamily="34" charset="0"/>
                        </a:rPr>
                        <a:t>eDisposition.21 - Type of Destination</a:t>
                      </a:r>
                    </a:p>
                  </a:txBody>
                  <a:tcPr marL="7083" marR="7083" marT="7083"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604074183"/>
                  </a:ext>
                </a:extLst>
              </a:tr>
              <a:tr h="325550">
                <a:tc>
                  <a:txBody>
                    <a:bodyPr/>
                    <a:lstStyle/>
                    <a:p>
                      <a:pPr algn="ctr" fontAlgn="ctr"/>
                      <a:r>
                        <a:rPr lang="en-US" sz="1000" b="1" i="0" u="none" strike="noStrike">
                          <a:solidFill>
                            <a:srgbClr val="000000"/>
                          </a:solidFill>
                          <a:effectLst/>
                          <a:latin typeface="Calibri" panose="020F0502020204030204" pitchFamily="34" charset="0"/>
                        </a:rPr>
                        <a:t>NEW V3.5 Value Options</a:t>
                      </a:r>
                    </a:p>
                  </a:txBody>
                  <a:tcPr marL="7083"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Previous V3.4 Value Options</a:t>
                      </a:r>
                    </a:p>
                  </a:txBody>
                  <a:tcPr marL="7083"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26895120"/>
                  </a:ext>
                </a:extLst>
              </a:tr>
              <a:tr h="209281">
                <a:tc>
                  <a:txBody>
                    <a:bodyPr/>
                    <a:lstStyle/>
                    <a:p>
                      <a:pPr algn="l" fontAlgn="ctr"/>
                      <a:r>
                        <a:rPr lang="en-US" sz="1000" b="0" i="0" u="none" strike="noStrike">
                          <a:solidFill>
                            <a:srgbClr val="000000"/>
                          </a:solidFill>
                          <a:effectLst/>
                          <a:latin typeface="Calibri" panose="020F0502020204030204" pitchFamily="34" charset="0"/>
                        </a:rPr>
                        <a:t>Home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Home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47178008"/>
                  </a:ext>
                </a:extLst>
              </a:tr>
              <a:tr h="224784">
                <a:tc>
                  <a:txBody>
                    <a:bodyPr/>
                    <a:lstStyle/>
                    <a:p>
                      <a:pPr algn="l" fontAlgn="ctr"/>
                      <a:r>
                        <a:rPr lang="en-US" sz="1000" b="0" i="0" u="none" strike="noStrike">
                          <a:solidFill>
                            <a:srgbClr val="000000"/>
                          </a:solidFill>
                          <a:effectLst/>
                          <a:latin typeface="Calibri" panose="020F0502020204030204" pitchFamily="34" charset="0"/>
                        </a:rPr>
                        <a:t>Hospital-Emergency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Hospital-Emergency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32181100"/>
                  </a:ext>
                </a:extLst>
              </a:tr>
              <a:tr h="201531">
                <a:tc>
                  <a:txBody>
                    <a:bodyPr/>
                    <a:lstStyle/>
                    <a:p>
                      <a:pPr algn="l" fontAlgn="ctr"/>
                      <a:r>
                        <a:rPr lang="en-US" sz="1000" b="0" i="0" u="none" strike="noStrike">
                          <a:solidFill>
                            <a:srgbClr val="000000"/>
                          </a:solidFill>
                          <a:effectLst/>
                          <a:latin typeface="Calibri" panose="020F0502020204030204" pitchFamily="34" charset="0"/>
                        </a:rPr>
                        <a:t>Hospital-Non-Emergency Department Bed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Hospital-Non-Emergency Department Bed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0910946"/>
                  </a:ext>
                </a:extLst>
              </a:tr>
              <a:tr h="255788">
                <a:tc>
                  <a:txBody>
                    <a:bodyPr/>
                    <a:lstStyle/>
                    <a:p>
                      <a:pPr algn="l" fontAlgn="ctr"/>
                      <a:r>
                        <a:rPr lang="en-US" sz="1000" b="0" i="0" u="none" strike="noStrike">
                          <a:solidFill>
                            <a:srgbClr val="000000"/>
                          </a:solidFill>
                          <a:effectLst/>
                          <a:latin typeface="Calibri" panose="020F0502020204030204" pitchFamily="34" charset="0"/>
                        </a:rPr>
                        <a:t>Clinic</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Medical Office/Clinic</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2706755"/>
                  </a:ext>
                </a:extLst>
              </a:tr>
              <a:tr h="209281">
                <a:tc>
                  <a:txBody>
                    <a:bodyPr/>
                    <a:lstStyle/>
                    <a:p>
                      <a:pPr algn="l" fontAlgn="ctr"/>
                      <a:r>
                        <a:rPr lang="en-US" sz="1000" b="0" i="0" u="none" strike="noStrike">
                          <a:solidFill>
                            <a:srgbClr val="000000"/>
                          </a:solidFill>
                          <a:effectLst/>
                          <a:latin typeface="Calibri" panose="020F0502020204030204" pitchFamily="34" charset="0"/>
                        </a:rPr>
                        <a:t>Morgue/Mortuary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Morgue/Mortuary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0399959"/>
                  </a:ext>
                </a:extLst>
              </a:tr>
              <a:tr h="201531">
                <a:tc>
                  <a:txBody>
                    <a:bodyPr/>
                    <a:lstStyle/>
                    <a:p>
                      <a:pPr algn="l" fontAlgn="ctr"/>
                      <a:r>
                        <a:rPr lang="en-US" sz="1000" b="0" i="0" u="none" strike="noStrike" dirty="0">
                          <a:solidFill>
                            <a:srgbClr val="000000"/>
                          </a:solidFill>
                          <a:effectLst/>
                          <a:latin typeface="Calibri" panose="020F0502020204030204" pitchFamily="34" charset="0"/>
                        </a:rPr>
                        <a:t> </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000" b="0" i="0" u="none" strike="noStrike">
                          <a:solidFill>
                            <a:srgbClr val="000000"/>
                          </a:solidFill>
                          <a:effectLst/>
                          <a:latin typeface="Calibri" panose="020F0502020204030204" pitchFamily="34" charset="0"/>
                        </a:rPr>
                        <a:t>Nursing Home/Assisted Living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8002942"/>
                  </a:ext>
                </a:extLst>
              </a:tr>
              <a:tr h="201531">
                <a:tc>
                  <a:txBody>
                    <a:bodyPr/>
                    <a:lstStyle/>
                    <a:p>
                      <a:pPr algn="l" fontAlgn="ctr"/>
                      <a:r>
                        <a:rPr lang="en-US" sz="1000" b="0" i="0" u="none" strike="noStrike">
                          <a:solidFill>
                            <a:srgbClr val="000000"/>
                          </a:solidFill>
                          <a:effectLst/>
                          <a:latin typeface="Calibri" panose="020F0502020204030204" pitchFamily="34" charset="0"/>
                        </a:rPr>
                        <a:t>Other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Other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2185585"/>
                  </a:ext>
                </a:extLst>
              </a:tr>
              <a:tr h="186028">
                <a:tc>
                  <a:txBody>
                    <a:bodyPr/>
                    <a:lstStyle/>
                    <a:p>
                      <a:pPr algn="l" fontAlgn="ctr"/>
                      <a:r>
                        <a:rPr lang="en-US" sz="1000" b="0" i="0" u="none" strike="noStrike">
                          <a:solidFill>
                            <a:srgbClr val="000000"/>
                          </a:solidFill>
                          <a:effectLst/>
                          <a:latin typeface="Calibri" panose="020F0502020204030204" pitchFamily="34" charset="0"/>
                        </a:rPr>
                        <a:t>Other EMS Responder (air)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Other EMS Responder (air)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3388305"/>
                  </a:ext>
                </a:extLst>
              </a:tr>
              <a:tr h="209281">
                <a:tc>
                  <a:txBody>
                    <a:bodyPr/>
                    <a:lstStyle/>
                    <a:p>
                      <a:pPr algn="l" fontAlgn="ctr"/>
                      <a:r>
                        <a:rPr lang="en-US" sz="1000" b="0" i="0" u="none" strike="noStrike">
                          <a:solidFill>
                            <a:srgbClr val="000000"/>
                          </a:solidFill>
                          <a:effectLst/>
                          <a:latin typeface="Calibri" panose="020F0502020204030204" pitchFamily="34" charset="0"/>
                        </a:rPr>
                        <a:t>Other EMS Responder (ground)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Other EMS Responder (ground)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1598499"/>
                  </a:ext>
                </a:extLst>
              </a:tr>
              <a:tr h="201531">
                <a:tc>
                  <a:txBody>
                    <a:bodyPr/>
                    <a:lstStyle/>
                    <a:p>
                      <a:pPr algn="l" fontAlgn="ctr"/>
                      <a:r>
                        <a:rPr lang="en-US" sz="1000" b="0" i="0" u="none" strike="noStrike">
                          <a:solidFill>
                            <a:srgbClr val="000000"/>
                          </a:solidFill>
                          <a:effectLst/>
                          <a:latin typeface="Calibri" panose="020F0502020204030204" pitchFamily="34" charset="0"/>
                        </a:rPr>
                        <a:t>Police/Jail</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Police/Jail</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0740962"/>
                  </a:ext>
                </a:extLst>
              </a:tr>
              <a:tr h="193779">
                <a:tc>
                  <a:txBody>
                    <a:bodyPr/>
                    <a:lstStyle/>
                    <a:p>
                      <a:pPr algn="l" fontAlgn="ctr"/>
                      <a:r>
                        <a:rPr lang="en-US" sz="1000" b="0" i="0" u="none" strike="noStrike">
                          <a:solidFill>
                            <a:srgbClr val="000000"/>
                          </a:solidFill>
                          <a:effectLst/>
                          <a:latin typeface="Calibri" panose="020F0502020204030204" pitchFamily="34" charset="0"/>
                        </a:rPr>
                        <a:t>Urgent Care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Urgent Care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7441773"/>
                  </a:ext>
                </a:extLst>
              </a:tr>
              <a:tr h="209281">
                <a:tc>
                  <a:txBody>
                    <a:bodyPr/>
                    <a:lstStyle/>
                    <a:p>
                      <a:pPr algn="l" fontAlgn="ctr"/>
                      <a:r>
                        <a:rPr lang="en-US" sz="1000" b="0" i="0" u="none" strike="noStrike">
                          <a:solidFill>
                            <a:srgbClr val="000000"/>
                          </a:solidFill>
                          <a:effectLst/>
                          <a:latin typeface="Calibri" panose="020F0502020204030204" pitchFamily="34" charset="0"/>
                        </a:rPr>
                        <a:t>Freestanding 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Freestanding 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66676820"/>
                  </a:ext>
                </a:extLst>
              </a:tr>
              <a:tr h="209281">
                <a:tc>
                  <a:txBody>
                    <a:bodyPr/>
                    <a:lstStyle/>
                    <a:p>
                      <a:pPr algn="l" fontAlgn="ctr"/>
                      <a:r>
                        <a:rPr lang="en-US" sz="1000" b="0" i="0" u="none" strike="noStrike">
                          <a:solidFill>
                            <a:srgbClr val="000000"/>
                          </a:solidFill>
                          <a:effectLst/>
                          <a:latin typeface="Calibri" panose="020F0502020204030204" pitchFamily="34" charset="0"/>
                        </a:rPr>
                        <a:t>Dialysis Center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91334309"/>
                  </a:ext>
                </a:extLst>
              </a:tr>
              <a:tr h="209281">
                <a:tc>
                  <a:txBody>
                    <a:bodyPr/>
                    <a:lstStyle/>
                    <a:p>
                      <a:pPr algn="l" fontAlgn="ctr"/>
                      <a:r>
                        <a:rPr lang="en-US" sz="1000" b="0" i="0" u="none" strike="noStrike">
                          <a:solidFill>
                            <a:srgbClr val="000000"/>
                          </a:solidFill>
                          <a:effectLst/>
                          <a:latin typeface="Calibri" panose="020F0502020204030204" pitchFamily="34" charset="0"/>
                        </a:rPr>
                        <a:t>Diagnostic Services</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13969792"/>
                  </a:ext>
                </a:extLst>
              </a:tr>
              <a:tr h="209281">
                <a:tc>
                  <a:txBody>
                    <a:bodyPr/>
                    <a:lstStyle/>
                    <a:p>
                      <a:pPr algn="l" fontAlgn="ctr"/>
                      <a:r>
                        <a:rPr lang="en-US" sz="1000" b="0" i="0" u="none" strike="noStrike">
                          <a:solidFill>
                            <a:srgbClr val="000000"/>
                          </a:solidFill>
                          <a:effectLst/>
                          <a:latin typeface="Calibri" panose="020F0502020204030204" pitchFamily="34" charset="0"/>
                        </a:rPr>
                        <a:t>Assisted Living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94385114"/>
                  </a:ext>
                </a:extLst>
              </a:tr>
              <a:tr h="209281">
                <a:tc>
                  <a:txBody>
                    <a:bodyPr/>
                    <a:lstStyle/>
                    <a:p>
                      <a:pPr algn="l" fontAlgn="ctr"/>
                      <a:r>
                        <a:rPr lang="en-US" sz="1000" b="0" i="0" u="none" strike="noStrike">
                          <a:solidFill>
                            <a:srgbClr val="000000"/>
                          </a:solidFill>
                          <a:effectLst/>
                          <a:latin typeface="Calibri" panose="020F0502020204030204" pitchFamily="34" charset="0"/>
                        </a:rPr>
                        <a:t>Mental Health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18042734"/>
                  </a:ext>
                </a:extLst>
              </a:tr>
              <a:tr h="209281">
                <a:tc>
                  <a:txBody>
                    <a:bodyPr/>
                    <a:lstStyle/>
                    <a:p>
                      <a:pPr algn="l" fontAlgn="ctr"/>
                      <a:r>
                        <a:rPr lang="en-US" sz="1000" b="0" i="0" u="none" strike="noStrike">
                          <a:solidFill>
                            <a:srgbClr val="000000"/>
                          </a:solidFill>
                          <a:effectLst/>
                          <a:latin typeface="Calibri" panose="020F0502020204030204" pitchFamily="34" charset="0"/>
                        </a:rPr>
                        <a:t>Nursing Home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71154202"/>
                  </a:ext>
                </a:extLst>
              </a:tr>
              <a:tr h="209281">
                <a:tc>
                  <a:txBody>
                    <a:bodyPr/>
                    <a:lstStyle/>
                    <a:p>
                      <a:pPr algn="l" fontAlgn="ctr"/>
                      <a:r>
                        <a:rPr lang="en-US" sz="1000" b="0" i="0" u="none" strike="noStrike">
                          <a:solidFill>
                            <a:srgbClr val="000000"/>
                          </a:solidFill>
                          <a:effectLst/>
                          <a:latin typeface="Calibri" panose="020F0502020204030204" pitchFamily="34" charset="0"/>
                        </a:rPr>
                        <a:t>Other Recurring Care Center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60885023"/>
                  </a:ext>
                </a:extLst>
              </a:tr>
              <a:tr h="201531">
                <a:tc>
                  <a:txBody>
                    <a:bodyPr/>
                    <a:lstStyle/>
                    <a:p>
                      <a:pPr algn="l" fontAlgn="ctr"/>
                      <a:r>
                        <a:rPr lang="en-US" sz="1000" b="0" i="0" u="none" strike="noStrike">
                          <a:solidFill>
                            <a:srgbClr val="000000"/>
                          </a:solidFill>
                          <a:effectLst/>
                          <a:latin typeface="Calibri" panose="020F0502020204030204" pitchFamily="34" charset="0"/>
                        </a:rPr>
                        <a:t>Physical Rehabilitation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33581395"/>
                  </a:ext>
                </a:extLst>
              </a:tr>
              <a:tr h="201531">
                <a:tc>
                  <a:txBody>
                    <a:bodyPr/>
                    <a:lstStyle/>
                    <a:p>
                      <a:pPr algn="l" fontAlgn="ctr"/>
                      <a:r>
                        <a:rPr lang="en-US" sz="1000" b="0" i="0" u="none" strike="noStrike">
                          <a:solidFill>
                            <a:srgbClr val="000000"/>
                          </a:solidFill>
                          <a:effectLst/>
                          <a:latin typeface="Calibri" panose="020F0502020204030204" pitchFamily="34" charset="0"/>
                        </a:rPr>
                        <a:t>Drug and/or Alcohol Rehabilitation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59056826"/>
                  </a:ext>
                </a:extLst>
              </a:tr>
              <a:tr h="209281">
                <a:tc>
                  <a:txBody>
                    <a:bodyPr/>
                    <a:lstStyle/>
                    <a:p>
                      <a:pPr algn="l" fontAlgn="ctr"/>
                      <a:r>
                        <a:rPr lang="en-US" sz="1000" b="0" i="0" u="none" strike="noStrike">
                          <a:solidFill>
                            <a:srgbClr val="000000"/>
                          </a:solidFill>
                          <a:effectLst/>
                          <a:latin typeface="Calibri" panose="020F0502020204030204" pitchFamily="34" charset="0"/>
                        </a:rPr>
                        <a:t>Skilled Nursing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dirty="0">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38287168"/>
                  </a:ext>
                </a:extLst>
              </a:tr>
            </a:tbl>
          </a:graphicData>
        </a:graphic>
      </p:graphicFrame>
    </p:spTree>
    <p:extLst>
      <p:ext uri="{BB962C8B-B14F-4D97-AF65-F5344CB8AC3E}">
        <p14:creationId xmlns:p14="http://schemas.microsoft.com/office/powerpoint/2010/main" val="741311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C00000"/>
                </a:solidFill>
                <a:effectLst>
                  <a:outerShdw blurRad="38100" dist="38100" dir="2700000" algn="tl">
                    <a:srgbClr val="000000">
                      <a:alpha val="43137"/>
                    </a:srgbClr>
                  </a:outerShdw>
                </a:effectLst>
              </a:rPr>
              <a:t>Other Significant Changes</a:t>
            </a:r>
          </a:p>
        </p:txBody>
      </p:sp>
      <p:sp>
        <p:nvSpPr>
          <p:cNvPr id="3" name="Content Placeholder 2"/>
          <p:cNvSpPr>
            <a:spLocks noGrp="1"/>
          </p:cNvSpPr>
          <p:nvPr>
            <p:ph idx="1"/>
          </p:nvPr>
        </p:nvSpPr>
        <p:spPr>
          <a:xfrm>
            <a:off x="424962" y="1295400"/>
            <a:ext cx="8229600" cy="4525963"/>
          </a:xfrm>
        </p:spPr>
        <p:txBody>
          <a:bodyPr>
            <a:normAutofit fontScale="92500" lnSpcReduction="10000"/>
          </a:bodyPr>
          <a:lstStyle/>
          <a:p>
            <a:r>
              <a:rPr lang="en-US" dirty="0"/>
              <a:t>The following five slides show other significant changes including Elements that have:</a:t>
            </a:r>
          </a:p>
          <a:p>
            <a:pPr lvl="1"/>
            <a:r>
              <a:rPr lang="en-US" dirty="0"/>
              <a:t>Had values added</a:t>
            </a:r>
          </a:p>
          <a:p>
            <a:pPr lvl="1"/>
            <a:r>
              <a:rPr lang="en-US" dirty="0"/>
              <a:t>Had names or definitions changed</a:t>
            </a:r>
          </a:p>
          <a:p>
            <a:pPr lvl="1"/>
            <a:r>
              <a:rPr lang="en-US" dirty="0"/>
              <a:t>Been added or removed from National requirements</a:t>
            </a:r>
          </a:p>
          <a:p>
            <a:pPr lvl="1"/>
            <a:r>
              <a:rPr lang="en-US" dirty="0"/>
              <a:t>Been added, removed and/or replaced </a:t>
            </a:r>
          </a:p>
          <a:p>
            <a:pPr marL="457200" lvl="1" indent="0">
              <a:buNone/>
            </a:pPr>
            <a:endParaRPr lang="en-US" dirty="0"/>
          </a:p>
          <a:p>
            <a:r>
              <a:rPr lang="en-US" dirty="0"/>
              <a:t>This is only a general summary, a complete review of the V3.5 Change Log can be found here: </a:t>
            </a:r>
            <a:r>
              <a:rPr lang="en-US" sz="1700" dirty="0">
                <a:hlinkClick r:id="rId2"/>
              </a:rPr>
              <a:t>https://nemsis.org/media/nemsis_v3/release-3.5.0/DataDictionary/ChangeLog.pdf</a:t>
            </a:r>
            <a:r>
              <a:rPr lang="en-US" sz="1700" dirty="0"/>
              <a:t> </a:t>
            </a:r>
          </a:p>
        </p:txBody>
      </p:sp>
      <p:sp>
        <p:nvSpPr>
          <p:cNvPr id="4" name="Slide Number Placeholder 3"/>
          <p:cNvSpPr>
            <a:spLocks noGrp="1"/>
          </p:cNvSpPr>
          <p:nvPr>
            <p:ph type="sldNum" sz="quarter" idx="12"/>
          </p:nvPr>
        </p:nvSpPr>
        <p:spPr>
          <a:xfrm>
            <a:off x="8229600" y="6356350"/>
            <a:ext cx="457200" cy="365125"/>
          </a:xfrm>
        </p:spPr>
        <p:txBody>
          <a:bodyPr/>
          <a:lstStyle/>
          <a:p>
            <a:fld id="{FB6C2022-6D04-4B1A-993F-29AF65AFFD25}" type="slidenum">
              <a:rPr lang="en-US" sz="1600" smtClean="0">
                <a:solidFill>
                  <a:schemeClr val="tx1"/>
                </a:solidFill>
              </a:rPr>
              <a:t>18</a:t>
            </a:fld>
            <a:endParaRPr lang="en-US" sz="1600" dirty="0">
              <a:solidFill>
                <a:schemeClr val="tx1"/>
              </a:solidFill>
            </a:endParaRPr>
          </a:p>
        </p:txBody>
      </p:sp>
    </p:spTree>
    <p:extLst>
      <p:ext uri="{BB962C8B-B14F-4D97-AF65-F5344CB8AC3E}">
        <p14:creationId xmlns:p14="http://schemas.microsoft.com/office/powerpoint/2010/main" val="145955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010400" cy="1095375"/>
          </a:xfrm>
        </p:spPr>
        <p:txBody>
          <a:bodyPr>
            <a:normAutofit/>
          </a:bodyPr>
          <a:lstStyle/>
          <a:p>
            <a:r>
              <a:rPr lang="en-US" sz="2800" b="1" dirty="0">
                <a:solidFill>
                  <a:srgbClr val="C00000"/>
                </a:solidFill>
                <a:effectLst>
                  <a:outerShdw blurRad="38100" dist="38100" dir="2700000" algn="tl">
                    <a:srgbClr val="000000">
                      <a:alpha val="43137"/>
                    </a:srgbClr>
                  </a:outerShdw>
                </a:effectLst>
              </a:rPr>
              <a:t>Existing Elements Modified in V3.5</a:t>
            </a:r>
            <a:br>
              <a:rPr lang="en-US" sz="3600" b="1" dirty="0">
                <a:solidFill>
                  <a:srgbClr val="C00000"/>
                </a:solidFill>
                <a:effectLst>
                  <a:outerShdw blurRad="38100" dist="38100" dir="2700000" algn="tl">
                    <a:srgbClr val="000000">
                      <a:alpha val="43137"/>
                    </a:srgbClr>
                  </a:outerShdw>
                </a:effectLst>
              </a:rPr>
            </a:br>
            <a:r>
              <a:rPr lang="en-US" sz="1200" b="1" dirty="0">
                <a:effectLst>
                  <a:outerShdw blurRad="38100" dist="38100" dir="2700000" algn="tl">
                    <a:srgbClr val="000000">
                      <a:alpha val="43137"/>
                    </a:srgbClr>
                  </a:outerShdw>
                </a:effectLst>
              </a:rPr>
              <a:t>Generally these elements had values added to remain current with changes in the EMS Environment</a:t>
            </a:r>
            <a:endParaRPr lang="en-US" sz="12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19</a:t>
            </a:fld>
            <a:endParaRPr lang="en-US" sz="1600"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849539103"/>
              </p:ext>
            </p:extLst>
          </p:nvPr>
        </p:nvGraphicFramePr>
        <p:xfrm>
          <a:off x="2286000" y="838200"/>
          <a:ext cx="4343400" cy="5816128"/>
        </p:xfrm>
        <a:graphic>
          <a:graphicData uri="http://schemas.openxmlformats.org/drawingml/2006/table">
            <a:tbl>
              <a:tblPr/>
              <a:tblGrid>
                <a:gridCol w="4343400">
                  <a:extLst>
                    <a:ext uri="{9D8B030D-6E8A-4147-A177-3AD203B41FA5}">
                      <a16:colId xmlns:a16="http://schemas.microsoft.com/office/drawing/2014/main" val="3945797391"/>
                    </a:ext>
                  </a:extLst>
                </a:gridCol>
              </a:tblGrid>
              <a:tr h="153056">
                <a:tc>
                  <a:txBody>
                    <a:bodyPr/>
                    <a:lstStyle/>
                    <a:p>
                      <a:pPr algn="l" fontAlgn="ctr"/>
                      <a:r>
                        <a:rPr lang="en-US" sz="950" b="1" i="0" u="none" strike="noStrike" dirty="0">
                          <a:solidFill>
                            <a:srgbClr val="000000"/>
                          </a:solidFill>
                          <a:effectLst/>
                          <a:latin typeface="Calibri" panose="020F0502020204030204" pitchFamily="34" charset="0"/>
                        </a:rPr>
                        <a:t>dFacility.01 - Type of Facility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7285894"/>
                  </a:ext>
                </a:extLst>
              </a:tr>
              <a:tr h="153056">
                <a:tc>
                  <a:txBody>
                    <a:bodyPr/>
                    <a:lstStyle/>
                    <a:p>
                      <a:pPr algn="l" fontAlgn="ctr"/>
                      <a:r>
                        <a:rPr lang="en-US" sz="950" b="1" i="0" u="none" strike="noStrike" dirty="0">
                          <a:solidFill>
                            <a:srgbClr val="000000"/>
                          </a:solidFill>
                          <a:effectLst/>
                          <a:latin typeface="Calibri" panose="020F0502020204030204" pitchFamily="34" charset="0"/>
                        </a:rPr>
                        <a:t>eAirway.05- Airway Confirmation Methods</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1177686"/>
                  </a:ext>
                </a:extLst>
              </a:tr>
              <a:tr h="153056">
                <a:tc>
                  <a:txBody>
                    <a:bodyPr/>
                    <a:lstStyle/>
                    <a:p>
                      <a:pPr algn="l" fontAlgn="ctr"/>
                      <a:r>
                        <a:rPr lang="en-US" sz="950" b="1" i="0" u="none" strike="noStrike" dirty="0">
                          <a:solidFill>
                            <a:srgbClr val="000000"/>
                          </a:solidFill>
                          <a:effectLst/>
                          <a:latin typeface="Calibri" panose="020F0502020204030204" pitchFamily="34" charset="0"/>
                        </a:rPr>
                        <a:t>eArrest.01 - Cardiac Arrest (Was there one)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46259015"/>
                  </a:ext>
                </a:extLst>
              </a:tr>
              <a:tr h="153056">
                <a:tc>
                  <a:txBody>
                    <a:bodyPr/>
                    <a:lstStyle/>
                    <a:p>
                      <a:pPr algn="l" fontAlgn="ctr"/>
                      <a:r>
                        <a:rPr lang="en-US" sz="950" b="1" i="0" u="none" strike="noStrike" dirty="0">
                          <a:solidFill>
                            <a:srgbClr val="000000"/>
                          </a:solidFill>
                          <a:effectLst/>
                          <a:latin typeface="Calibri" panose="020F0502020204030204" pitchFamily="34" charset="0"/>
                        </a:rPr>
                        <a:t>eArrest.02 - Cardiac Arrest Etiology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3031320"/>
                  </a:ext>
                </a:extLst>
              </a:tr>
              <a:tr h="153056">
                <a:tc>
                  <a:txBody>
                    <a:bodyPr/>
                    <a:lstStyle/>
                    <a:p>
                      <a:pPr algn="l" fontAlgn="ctr"/>
                      <a:r>
                        <a:rPr lang="en-US" sz="950" b="1" i="0" u="none" strike="noStrike" dirty="0">
                          <a:solidFill>
                            <a:srgbClr val="000000"/>
                          </a:solidFill>
                          <a:effectLst/>
                          <a:latin typeface="Calibri" panose="020F0502020204030204" pitchFamily="34" charset="0"/>
                        </a:rPr>
                        <a:t>eArrest.04 - Arrest Witnessed By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7005556"/>
                  </a:ext>
                </a:extLst>
              </a:tr>
              <a:tr h="153056">
                <a:tc>
                  <a:txBody>
                    <a:bodyPr/>
                    <a:lstStyle/>
                    <a:p>
                      <a:pPr algn="l" fontAlgn="ctr"/>
                      <a:r>
                        <a:rPr lang="en-US" sz="950" b="1" i="0" u="none" strike="noStrike">
                          <a:solidFill>
                            <a:srgbClr val="000000"/>
                          </a:solidFill>
                          <a:effectLst/>
                          <a:latin typeface="Calibri" panose="020F0502020204030204" pitchFamily="34" charset="0"/>
                        </a:rPr>
                        <a:t>eArrest.04 - Arrest Witnessed By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4069328"/>
                  </a:ext>
                </a:extLst>
              </a:tr>
              <a:tr h="153056">
                <a:tc>
                  <a:txBody>
                    <a:bodyPr/>
                    <a:lstStyle/>
                    <a:p>
                      <a:pPr algn="l" fontAlgn="ctr"/>
                      <a:r>
                        <a:rPr lang="en-US" sz="950" b="1" i="0" u="none" strike="noStrike" dirty="0">
                          <a:solidFill>
                            <a:srgbClr val="000000"/>
                          </a:solidFill>
                          <a:effectLst/>
                          <a:latin typeface="Calibri" panose="020F0502020204030204" pitchFamily="34" charset="0"/>
                        </a:rPr>
                        <a:t>eArrest.09 - Type of CPR Provided</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97449311"/>
                  </a:ext>
                </a:extLst>
              </a:tr>
              <a:tr h="153056">
                <a:tc>
                  <a:txBody>
                    <a:bodyPr/>
                    <a:lstStyle/>
                    <a:p>
                      <a:pPr algn="l" fontAlgn="ctr"/>
                      <a:r>
                        <a:rPr lang="en-US" sz="950" b="1" i="0" u="none" strike="noStrike" dirty="0">
                          <a:solidFill>
                            <a:srgbClr val="000000"/>
                          </a:solidFill>
                          <a:effectLst/>
                          <a:latin typeface="Calibri" panose="020F0502020204030204" pitchFamily="34" charset="0"/>
                        </a:rPr>
                        <a:t>eDispatch.01 - Dispatch Reason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43251734"/>
                  </a:ext>
                </a:extLst>
              </a:tr>
              <a:tr h="153056">
                <a:tc>
                  <a:txBody>
                    <a:bodyPr/>
                    <a:lstStyle/>
                    <a:p>
                      <a:pPr algn="l" fontAlgn="ctr"/>
                      <a:r>
                        <a:rPr lang="en-US" sz="950" b="1" i="0" u="none" strike="noStrike" dirty="0">
                          <a:solidFill>
                            <a:srgbClr val="000000"/>
                          </a:solidFill>
                          <a:effectLst/>
                          <a:latin typeface="Calibri" panose="020F0502020204030204" pitchFamily="34" charset="0"/>
                        </a:rPr>
                        <a:t>eDisposition.19 - Final Patient Acuity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17646706"/>
                  </a:ext>
                </a:extLst>
              </a:tr>
              <a:tr h="153056">
                <a:tc>
                  <a:txBody>
                    <a:bodyPr/>
                    <a:lstStyle/>
                    <a:p>
                      <a:pPr algn="l" fontAlgn="ctr"/>
                      <a:r>
                        <a:rPr lang="en-US" sz="950" b="1" i="0" u="none" strike="noStrike" dirty="0">
                          <a:solidFill>
                            <a:srgbClr val="000000"/>
                          </a:solidFill>
                          <a:effectLst/>
                          <a:latin typeface="Calibri" panose="020F0502020204030204" pitchFamily="34" charset="0"/>
                        </a:rPr>
                        <a:t>eDisposition.19 - Type of Destination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5125027"/>
                  </a:ext>
                </a:extLst>
              </a:tr>
              <a:tr h="153056">
                <a:tc>
                  <a:txBody>
                    <a:bodyPr/>
                    <a:lstStyle/>
                    <a:p>
                      <a:pPr algn="l" fontAlgn="ctr"/>
                      <a:r>
                        <a:rPr lang="en-US" sz="950" b="1" i="0" u="none" strike="noStrike" dirty="0">
                          <a:solidFill>
                            <a:srgbClr val="000000"/>
                          </a:solidFill>
                          <a:effectLst/>
                          <a:latin typeface="Calibri" panose="020F0502020204030204" pitchFamily="34" charset="0"/>
                        </a:rPr>
                        <a:t>eDisposition.21 - Type of Destination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5456251"/>
                  </a:ext>
                </a:extLst>
              </a:tr>
              <a:tr h="153056">
                <a:tc>
                  <a:txBody>
                    <a:bodyPr/>
                    <a:lstStyle/>
                    <a:p>
                      <a:pPr algn="l" fontAlgn="ctr"/>
                      <a:r>
                        <a:rPr lang="en-US" sz="950" b="1" i="0" u="none" strike="noStrike" dirty="0">
                          <a:solidFill>
                            <a:srgbClr val="000000"/>
                          </a:solidFill>
                          <a:effectLst/>
                          <a:latin typeface="Calibri" panose="020F0502020204030204" pitchFamily="34" charset="0"/>
                        </a:rPr>
                        <a:t>eDisposition.23 - Hospital Designations (and dFacility.04)</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8959932"/>
                  </a:ext>
                </a:extLst>
              </a:tr>
              <a:tr h="153056">
                <a:tc>
                  <a:txBody>
                    <a:bodyPr/>
                    <a:lstStyle/>
                    <a:p>
                      <a:pPr algn="l" fontAlgn="ctr"/>
                      <a:r>
                        <a:rPr lang="en-US" sz="950" b="1" i="0" u="none" strike="noStrike">
                          <a:solidFill>
                            <a:srgbClr val="000000"/>
                          </a:solidFill>
                          <a:effectLst/>
                          <a:latin typeface="Calibri" panose="020F0502020204030204" pitchFamily="34" charset="0"/>
                        </a:rPr>
                        <a:t>eDisposition.24 - Destination PreArrival Activation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022121"/>
                  </a:ext>
                </a:extLst>
              </a:tr>
              <a:tr h="153056">
                <a:tc>
                  <a:txBody>
                    <a:bodyPr/>
                    <a:lstStyle/>
                    <a:p>
                      <a:pPr algn="l" fontAlgn="ctr"/>
                      <a:r>
                        <a:rPr lang="en-US" sz="950" b="1" i="0" u="none" strike="noStrike">
                          <a:solidFill>
                            <a:srgbClr val="000000"/>
                          </a:solidFill>
                          <a:effectLst/>
                          <a:latin typeface="Calibri" panose="020F0502020204030204" pitchFamily="34" charset="0"/>
                        </a:rPr>
                        <a:t>eExam.15 - Extremity Assessment Finding Location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0374407"/>
                  </a:ext>
                </a:extLst>
              </a:tr>
              <a:tr h="153056">
                <a:tc>
                  <a:txBody>
                    <a:bodyPr/>
                    <a:lstStyle/>
                    <a:p>
                      <a:pPr algn="l" fontAlgn="ctr"/>
                      <a:r>
                        <a:rPr lang="en-US" sz="950" b="1" i="0" u="none" strike="noStrike" dirty="0">
                          <a:solidFill>
                            <a:srgbClr val="000000"/>
                          </a:solidFill>
                          <a:effectLst/>
                          <a:latin typeface="Calibri" panose="020F0502020204030204" pitchFamily="34" charset="0"/>
                        </a:rPr>
                        <a:t>eExam.18 - Eye Assessment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8615014"/>
                  </a:ext>
                </a:extLst>
              </a:tr>
              <a:tr h="153056">
                <a:tc>
                  <a:txBody>
                    <a:bodyPr/>
                    <a:lstStyle/>
                    <a:p>
                      <a:pPr algn="l" fontAlgn="ctr"/>
                      <a:r>
                        <a:rPr lang="en-US" sz="950" b="1" i="0" u="none" strike="noStrike" dirty="0">
                          <a:solidFill>
                            <a:srgbClr val="000000"/>
                          </a:solidFill>
                          <a:effectLst/>
                          <a:latin typeface="Calibri" panose="020F0502020204030204" pitchFamily="34" charset="0"/>
                        </a:rPr>
                        <a:t>eExam.19 - Mental Status Assessment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3414595"/>
                  </a:ext>
                </a:extLst>
              </a:tr>
              <a:tr h="153056">
                <a:tc>
                  <a:txBody>
                    <a:bodyPr/>
                    <a:lstStyle/>
                    <a:p>
                      <a:pPr algn="l" fontAlgn="ctr"/>
                      <a:r>
                        <a:rPr lang="en-US" sz="950" b="1" i="0" u="none" strike="noStrike" dirty="0">
                          <a:solidFill>
                            <a:srgbClr val="000000"/>
                          </a:solidFill>
                          <a:effectLst/>
                          <a:latin typeface="Calibri" panose="020F0502020204030204" pitchFamily="34" charset="0"/>
                        </a:rPr>
                        <a:t>eExam.20 - Neurological Assessment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7767636"/>
                  </a:ext>
                </a:extLst>
              </a:tr>
              <a:tr h="153056">
                <a:tc>
                  <a:txBody>
                    <a:bodyPr/>
                    <a:lstStyle/>
                    <a:p>
                      <a:pPr algn="l" fontAlgn="ctr"/>
                      <a:r>
                        <a:rPr lang="en-US" sz="950" b="1" i="0" u="none" strike="noStrike" dirty="0">
                          <a:solidFill>
                            <a:srgbClr val="000000"/>
                          </a:solidFill>
                          <a:effectLst/>
                          <a:latin typeface="Calibri" panose="020F0502020204030204" pitchFamily="34" charset="0"/>
                        </a:rPr>
                        <a:t>eHistory.10 - The Patient's Type of Immunization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900251"/>
                  </a:ext>
                </a:extLst>
              </a:tr>
              <a:tr h="153056">
                <a:tc>
                  <a:txBody>
                    <a:bodyPr/>
                    <a:lstStyle/>
                    <a:p>
                      <a:pPr algn="l" fontAlgn="ctr"/>
                      <a:r>
                        <a:rPr lang="en-US" sz="950" b="1" i="0" u="none" strike="noStrike" dirty="0">
                          <a:solidFill>
                            <a:srgbClr val="000000"/>
                          </a:solidFill>
                          <a:effectLst/>
                          <a:latin typeface="Calibri" panose="020F0502020204030204" pitchFamily="34" charset="0"/>
                        </a:rPr>
                        <a:t>eHistory.17 - Alcohol/Drug Use Indicators</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73888975"/>
                  </a:ext>
                </a:extLst>
              </a:tr>
              <a:tr h="153056">
                <a:tc>
                  <a:txBody>
                    <a:bodyPr/>
                    <a:lstStyle/>
                    <a:p>
                      <a:pPr algn="l" fontAlgn="ctr"/>
                      <a:r>
                        <a:rPr lang="en-US" sz="950" b="1" i="0" u="none" strike="noStrike" dirty="0">
                          <a:solidFill>
                            <a:srgbClr val="000000"/>
                          </a:solidFill>
                          <a:effectLst/>
                          <a:latin typeface="Calibri" panose="020F0502020204030204" pitchFamily="34" charset="0"/>
                        </a:rPr>
                        <a:t>eInjury.07 - Use of Occupant Safety Equipment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36479573"/>
                  </a:ext>
                </a:extLst>
              </a:tr>
              <a:tr h="153056">
                <a:tc>
                  <a:txBody>
                    <a:bodyPr/>
                    <a:lstStyle/>
                    <a:p>
                      <a:pPr algn="l" fontAlgn="ctr"/>
                      <a:r>
                        <a:rPr lang="en-US" sz="950" b="1" i="0" u="none" strike="noStrike">
                          <a:solidFill>
                            <a:srgbClr val="000000"/>
                          </a:solidFill>
                          <a:effectLst/>
                          <a:latin typeface="Calibri" panose="020F0502020204030204" pitchFamily="34" charset="0"/>
                        </a:rPr>
                        <a:t>eLabs.03 - Laboratory Result Type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1428542"/>
                  </a:ext>
                </a:extLst>
              </a:tr>
              <a:tr h="153056">
                <a:tc>
                  <a:txBody>
                    <a:bodyPr/>
                    <a:lstStyle/>
                    <a:p>
                      <a:pPr algn="l" fontAlgn="ctr"/>
                      <a:r>
                        <a:rPr lang="en-US" sz="950" b="1" i="0" u="none" strike="noStrike" dirty="0">
                          <a:solidFill>
                            <a:srgbClr val="000000"/>
                          </a:solidFill>
                          <a:effectLst/>
                          <a:latin typeface="Calibri" panose="020F0502020204030204" pitchFamily="34" charset="0"/>
                        </a:rPr>
                        <a:t>eMedications.04 - Medication Administered Route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5805949"/>
                  </a:ext>
                </a:extLst>
              </a:tr>
              <a:tr h="153056">
                <a:tc>
                  <a:txBody>
                    <a:bodyPr/>
                    <a:lstStyle/>
                    <a:p>
                      <a:pPr algn="l" fontAlgn="ctr"/>
                      <a:r>
                        <a:rPr lang="en-US" sz="950" b="1" i="0" u="none" strike="noStrike" dirty="0">
                          <a:solidFill>
                            <a:srgbClr val="000000"/>
                          </a:solidFill>
                          <a:effectLst/>
                          <a:latin typeface="Calibri" panose="020F0502020204030204" pitchFamily="34" charset="0"/>
                        </a:rPr>
                        <a:t>EMS Care Giver and License Level (Meds, Procedures, Crew)</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9934066"/>
                  </a:ext>
                </a:extLst>
              </a:tr>
              <a:tr h="153056">
                <a:tc>
                  <a:txBody>
                    <a:bodyPr/>
                    <a:lstStyle/>
                    <a:p>
                      <a:pPr algn="l" fontAlgn="ctr"/>
                      <a:r>
                        <a:rPr lang="en-US" sz="950" b="1" i="0" u="none" strike="noStrike">
                          <a:solidFill>
                            <a:srgbClr val="000000"/>
                          </a:solidFill>
                          <a:effectLst/>
                          <a:latin typeface="Calibri" panose="020F0502020204030204" pitchFamily="34" charset="0"/>
                        </a:rPr>
                        <a:t>eOther.07 - Natural, Suspected, Intentional, or Unintentional Disaster</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7848919"/>
                  </a:ext>
                </a:extLst>
              </a:tr>
              <a:tr h="153056">
                <a:tc>
                  <a:txBody>
                    <a:bodyPr/>
                    <a:lstStyle/>
                    <a:p>
                      <a:pPr algn="l" fontAlgn="ctr"/>
                      <a:r>
                        <a:rPr lang="en-US" sz="950" b="1" i="0" u="none" strike="noStrike" dirty="0">
                          <a:solidFill>
                            <a:srgbClr val="000000"/>
                          </a:solidFill>
                          <a:effectLst/>
                          <a:latin typeface="Calibri" panose="020F0502020204030204" pitchFamily="34" charset="0"/>
                        </a:rPr>
                        <a:t>eOutcome.06 - Emergency Department Chief Complaint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9059148"/>
                  </a:ext>
                </a:extLst>
              </a:tr>
              <a:tr h="153056">
                <a:tc>
                  <a:txBody>
                    <a:bodyPr/>
                    <a:lstStyle/>
                    <a:p>
                      <a:pPr algn="l" fontAlgn="ctr"/>
                      <a:r>
                        <a:rPr lang="en-US" sz="950" b="1" i="0" u="none" strike="noStrike" dirty="0">
                          <a:solidFill>
                            <a:srgbClr val="000000"/>
                          </a:solidFill>
                          <a:effectLst/>
                          <a:latin typeface="Calibri" panose="020F0502020204030204" pitchFamily="34" charset="0"/>
                        </a:rPr>
                        <a:t>eOutcome.07 - First ED Systolic Blood Pressure </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6177407"/>
                  </a:ext>
                </a:extLst>
              </a:tr>
              <a:tr h="153056">
                <a:tc>
                  <a:txBody>
                    <a:bodyPr/>
                    <a:lstStyle/>
                    <a:p>
                      <a:pPr algn="l" fontAlgn="ctr"/>
                      <a:r>
                        <a:rPr lang="en-US" sz="950" b="1" i="0" u="none" strike="noStrike" dirty="0">
                          <a:solidFill>
                            <a:srgbClr val="000000"/>
                          </a:solidFill>
                          <a:effectLst/>
                          <a:latin typeface="Calibri" panose="020F0502020204030204" pitchFamily="34" charset="0"/>
                        </a:rPr>
                        <a:t>eOutcome.08 - Emergency Department Recorded Cause of Injury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3942985"/>
                  </a:ext>
                </a:extLst>
              </a:tr>
              <a:tr h="153056">
                <a:tc>
                  <a:txBody>
                    <a:bodyPr/>
                    <a:lstStyle/>
                    <a:p>
                      <a:pPr algn="l" fontAlgn="ctr"/>
                      <a:r>
                        <a:rPr lang="en-US" sz="950" b="1" i="0" u="none" strike="noStrike" dirty="0">
                          <a:solidFill>
                            <a:srgbClr val="000000"/>
                          </a:solidFill>
                          <a:effectLst/>
                          <a:latin typeface="Calibri" panose="020F0502020204030204" pitchFamily="34" charset="0"/>
                        </a:rPr>
                        <a:t>ePatient.13 - Gender</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82929917"/>
                  </a:ext>
                </a:extLst>
              </a:tr>
              <a:tr h="153056">
                <a:tc>
                  <a:txBody>
                    <a:bodyPr/>
                    <a:lstStyle/>
                    <a:p>
                      <a:pPr algn="l" fontAlgn="ctr"/>
                      <a:r>
                        <a:rPr lang="en-US" sz="950" b="1" i="0" u="none" strike="noStrike" dirty="0">
                          <a:solidFill>
                            <a:srgbClr val="000000"/>
                          </a:solidFill>
                          <a:effectLst/>
                          <a:latin typeface="Calibri" panose="020F0502020204030204" pitchFamily="34" charset="0"/>
                        </a:rPr>
                        <a:t>ePayment.05 - Healthcare Provider Type Signing Physician Certification Statement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55619192"/>
                  </a:ext>
                </a:extLst>
              </a:tr>
              <a:tr h="153056">
                <a:tc>
                  <a:txBody>
                    <a:bodyPr/>
                    <a:lstStyle/>
                    <a:p>
                      <a:pPr algn="l" fontAlgn="ctr"/>
                      <a:r>
                        <a:rPr lang="en-US" sz="950" b="1" i="0" u="none" strike="noStrike" dirty="0">
                          <a:solidFill>
                            <a:srgbClr val="000000"/>
                          </a:solidFill>
                          <a:effectLst/>
                          <a:latin typeface="Calibri" panose="020F0502020204030204" pitchFamily="34" charset="0"/>
                        </a:rPr>
                        <a:t>ePayment.42 - Specialty Care Transport Care Provider</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2146869"/>
                  </a:ext>
                </a:extLst>
              </a:tr>
              <a:tr h="153056">
                <a:tc>
                  <a:txBody>
                    <a:bodyPr/>
                    <a:lstStyle/>
                    <a:p>
                      <a:pPr algn="l" fontAlgn="ctr"/>
                      <a:r>
                        <a:rPr lang="en-US" sz="950" b="1" i="0" u="none" strike="noStrike" dirty="0">
                          <a:solidFill>
                            <a:srgbClr val="000000"/>
                          </a:solidFill>
                          <a:effectLst/>
                          <a:latin typeface="Calibri" panose="020F0502020204030204" pitchFamily="34" charset="0"/>
                        </a:rPr>
                        <a:t>eProcedures.13 - Vascular Access Location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5223478"/>
                  </a:ext>
                </a:extLst>
              </a:tr>
              <a:tr h="153056">
                <a:tc>
                  <a:txBody>
                    <a:bodyPr/>
                    <a:lstStyle/>
                    <a:p>
                      <a:pPr algn="l" fontAlgn="ctr"/>
                      <a:r>
                        <a:rPr lang="en-US" sz="950" b="1" i="0" u="none" strike="noStrike" dirty="0">
                          <a:solidFill>
                            <a:srgbClr val="000000"/>
                          </a:solidFill>
                          <a:effectLst/>
                          <a:latin typeface="Calibri" panose="020F0502020204030204" pitchFamily="34" charset="0"/>
                        </a:rPr>
                        <a:t>eResponse.05 - Type of Service Requested</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13924980"/>
                  </a:ext>
                </a:extLst>
              </a:tr>
              <a:tr h="153056">
                <a:tc>
                  <a:txBody>
                    <a:bodyPr/>
                    <a:lstStyle/>
                    <a:p>
                      <a:pPr algn="l" fontAlgn="ctr"/>
                      <a:r>
                        <a:rPr lang="en-US" sz="950" b="1" i="0" u="none" strike="noStrike" dirty="0">
                          <a:solidFill>
                            <a:srgbClr val="000000"/>
                          </a:solidFill>
                          <a:effectLst/>
                          <a:latin typeface="Calibri" panose="020F0502020204030204" pitchFamily="34" charset="0"/>
                        </a:rPr>
                        <a:t>eResponse.08 - Type of Dispatch Delay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8923876"/>
                  </a:ext>
                </a:extLst>
              </a:tr>
              <a:tr h="153056">
                <a:tc>
                  <a:txBody>
                    <a:bodyPr/>
                    <a:lstStyle/>
                    <a:p>
                      <a:pPr algn="l" fontAlgn="ctr"/>
                      <a:r>
                        <a:rPr lang="en-US" sz="950" b="1" i="0" u="none" strike="noStrike" dirty="0">
                          <a:solidFill>
                            <a:srgbClr val="000000"/>
                          </a:solidFill>
                          <a:effectLst/>
                          <a:latin typeface="Calibri" panose="020F0502020204030204" pitchFamily="34" charset="0"/>
                        </a:rPr>
                        <a:t>eSituation.13 - Initial Patient Acuity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74854322"/>
                  </a:ext>
                </a:extLst>
              </a:tr>
              <a:tr h="153056">
                <a:tc>
                  <a:txBody>
                    <a:bodyPr/>
                    <a:lstStyle/>
                    <a:p>
                      <a:pPr algn="l" fontAlgn="ctr"/>
                      <a:r>
                        <a:rPr lang="en-US" sz="950" b="1" i="0" u="none" strike="noStrike" dirty="0">
                          <a:solidFill>
                            <a:srgbClr val="000000"/>
                          </a:solidFill>
                          <a:effectLst/>
                          <a:latin typeface="Calibri" panose="020F0502020204030204" pitchFamily="34" charset="0"/>
                        </a:rPr>
                        <a:t>eVitals.03 - Cardiac Rhythm / Electrocardiography (ECG)</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3141857"/>
                  </a:ext>
                </a:extLst>
              </a:tr>
              <a:tr h="153056">
                <a:tc>
                  <a:txBody>
                    <a:bodyPr/>
                    <a:lstStyle/>
                    <a:p>
                      <a:pPr algn="l" fontAlgn="ctr"/>
                      <a:r>
                        <a:rPr lang="en-US" sz="950" b="1" i="0" u="none" strike="noStrike" dirty="0">
                          <a:solidFill>
                            <a:srgbClr val="000000"/>
                          </a:solidFill>
                          <a:effectLst/>
                          <a:latin typeface="Calibri" panose="020F0502020204030204" pitchFamily="34" charset="0"/>
                        </a:rPr>
                        <a:t>eVitals.04 - ECG Type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99010275"/>
                  </a:ext>
                </a:extLst>
              </a:tr>
              <a:tr h="153056">
                <a:tc>
                  <a:txBody>
                    <a:bodyPr/>
                    <a:lstStyle/>
                    <a:p>
                      <a:pPr algn="l" fontAlgn="ctr"/>
                      <a:r>
                        <a:rPr lang="fr-FR" sz="950" b="1" i="0" u="none" strike="noStrike" dirty="0">
                          <a:solidFill>
                            <a:srgbClr val="000000"/>
                          </a:solidFill>
                          <a:effectLst/>
                          <a:latin typeface="Calibri" panose="020F0502020204030204" pitchFamily="34" charset="0"/>
                        </a:rPr>
                        <a:t>eVitals.16 - End Tidal </a:t>
                      </a:r>
                      <a:r>
                        <a:rPr lang="fr-FR" sz="950" b="1" i="0" u="none" strike="noStrike" dirty="0" err="1">
                          <a:solidFill>
                            <a:srgbClr val="000000"/>
                          </a:solidFill>
                          <a:effectLst/>
                          <a:latin typeface="Calibri" panose="020F0502020204030204" pitchFamily="34" charset="0"/>
                        </a:rPr>
                        <a:t>Carbon</a:t>
                      </a:r>
                      <a:r>
                        <a:rPr lang="fr-FR" sz="950" b="1" i="0" u="none" strike="noStrike" dirty="0">
                          <a:solidFill>
                            <a:srgbClr val="000000"/>
                          </a:solidFill>
                          <a:effectLst/>
                          <a:latin typeface="Calibri" panose="020F0502020204030204" pitchFamily="34" charset="0"/>
                        </a:rPr>
                        <a:t> </a:t>
                      </a:r>
                      <a:r>
                        <a:rPr lang="fr-FR" sz="950" b="1" i="0" u="none" strike="noStrike" dirty="0" err="1">
                          <a:solidFill>
                            <a:srgbClr val="000000"/>
                          </a:solidFill>
                          <a:effectLst/>
                          <a:latin typeface="Calibri" panose="020F0502020204030204" pitchFamily="34" charset="0"/>
                        </a:rPr>
                        <a:t>Dioxide</a:t>
                      </a:r>
                      <a:r>
                        <a:rPr lang="fr-FR" sz="950" b="1" i="0" u="none" strike="noStrike" dirty="0">
                          <a:solidFill>
                            <a:srgbClr val="000000"/>
                          </a:solidFill>
                          <a:effectLst/>
                          <a:latin typeface="Calibri" panose="020F0502020204030204" pitchFamily="34" charset="0"/>
                        </a:rPr>
                        <a:t> (ETCO2)</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9875617"/>
                  </a:ext>
                </a:extLst>
              </a:tr>
              <a:tr h="153056">
                <a:tc>
                  <a:txBody>
                    <a:bodyPr/>
                    <a:lstStyle/>
                    <a:p>
                      <a:pPr algn="l" fontAlgn="ctr"/>
                      <a:r>
                        <a:rPr lang="en-US" sz="950" b="1" i="0" u="none" strike="noStrike" dirty="0">
                          <a:solidFill>
                            <a:srgbClr val="000000"/>
                          </a:solidFill>
                          <a:effectLst/>
                          <a:latin typeface="Calibri" panose="020F0502020204030204" pitchFamily="34" charset="0"/>
                        </a:rPr>
                        <a:t>eVitals.30 - Stroke Scale Type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6009147"/>
                  </a:ext>
                </a:extLst>
              </a:tr>
            </a:tbl>
          </a:graphicData>
        </a:graphic>
      </p:graphicFrame>
    </p:spTree>
    <p:extLst>
      <p:ext uri="{BB962C8B-B14F-4D97-AF65-F5344CB8AC3E}">
        <p14:creationId xmlns:p14="http://schemas.microsoft.com/office/powerpoint/2010/main" val="3942587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992" y="609600"/>
            <a:ext cx="8229600" cy="1905000"/>
          </a:xfrm>
        </p:spPr>
        <p:txBody>
          <a:bodyPr>
            <a:normAutofit/>
          </a:bodyPr>
          <a:lstStyle/>
          <a:p>
            <a:r>
              <a:rPr lang="en-US" sz="4000" b="1" dirty="0">
                <a:solidFill>
                  <a:srgbClr val="C00000"/>
                </a:solidFill>
                <a:effectLst>
                  <a:outerShdw blurRad="38100" dist="38100" dir="2700000" algn="tl">
                    <a:srgbClr val="000000">
                      <a:alpha val="43137"/>
                    </a:srgbClr>
                  </a:outerShdw>
                </a:effectLst>
                <a:latin typeface="+mn-lt"/>
                <a:ea typeface="+mn-ea"/>
                <a:cs typeface="+mn-cs"/>
              </a:rPr>
              <a:t>Something Besides eDisposition.12 is changing in NEMSIS V3.5?</a:t>
            </a:r>
            <a:br>
              <a:rPr lang="en-US" b="1" dirty="0"/>
            </a:br>
            <a:r>
              <a:rPr lang="en-US" sz="3600" dirty="0">
                <a:effectLst>
                  <a:outerShdw blurRad="38100" dist="38100" dir="2700000" algn="tl">
                    <a:srgbClr val="000000">
                      <a:alpha val="43137"/>
                    </a:srgbClr>
                  </a:outerShdw>
                </a:effectLst>
                <a:latin typeface="+mn-lt"/>
                <a:ea typeface="+mn-ea"/>
                <a:cs typeface="+mn-cs"/>
              </a:rPr>
              <a:t>Why yes it is…!</a:t>
            </a:r>
          </a:p>
        </p:txBody>
      </p:sp>
      <p:sp>
        <p:nvSpPr>
          <p:cNvPr id="3" name="Content Placeholder 2"/>
          <p:cNvSpPr>
            <a:spLocks noGrp="1"/>
          </p:cNvSpPr>
          <p:nvPr>
            <p:ph idx="1"/>
          </p:nvPr>
        </p:nvSpPr>
        <p:spPr>
          <a:xfrm>
            <a:off x="313592" y="2949575"/>
            <a:ext cx="8534400" cy="2971799"/>
          </a:xfrm>
        </p:spPr>
        <p:txBody>
          <a:bodyPr>
            <a:noAutofit/>
          </a:bodyPr>
          <a:lstStyle/>
          <a:p>
            <a:pPr>
              <a:spcBef>
                <a:spcPts val="450"/>
              </a:spcBef>
              <a:spcAft>
                <a:spcPts val="450"/>
              </a:spcAft>
            </a:pPr>
            <a:r>
              <a:rPr lang="en-US" sz="2400" dirty="0"/>
              <a:t>NEMSIS V3.5 has some big changes and the stakeholder talk at pretty much any level is focused solely on eDisposition.12 Incident/Patient disposition </a:t>
            </a:r>
            <a:r>
              <a:rPr lang="en-US" sz="1400" dirty="0"/>
              <a:t>(and use of the UUID, which won’t be discussed here)</a:t>
            </a:r>
          </a:p>
          <a:p>
            <a:pPr marL="0" indent="0">
              <a:spcBef>
                <a:spcPts val="450"/>
              </a:spcBef>
              <a:spcAft>
                <a:spcPts val="450"/>
              </a:spcAft>
              <a:buNone/>
            </a:pPr>
            <a:endParaRPr lang="en-US" sz="1400" dirty="0"/>
          </a:p>
          <a:p>
            <a:pPr>
              <a:spcBef>
                <a:spcPts val="450"/>
              </a:spcBef>
              <a:spcAft>
                <a:spcPts val="450"/>
              </a:spcAft>
            </a:pPr>
            <a:r>
              <a:rPr lang="en-US" sz="2400" dirty="0"/>
              <a:t>However, </a:t>
            </a:r>
            <a:r>
              <a:rPr lang="en-US" sz="2400" i="1" u="sng" dirty="0">
                <a:solidFill>
                  <a:srgbClr val="C00000"/>
                </a:solidFill>
                <a:effectLst>
                  <a:outerShdw blurRad="38100" dist="38100" dir="2700000" algn="tl">
                    <a:srgbClr val="000000">
                      <a:alpha val="43137"/>
                    </a:srgbClr>
                  </a:outerShdw>
                </a:effectLst>
              </a:rPr>
              <a:t>the scope and vision of the changes was much broader than just the disposition updates.</a:t>
            </a:r>
          </a:p>
        </p:txBody>
      </p:sp>
      <p:sp>
        <p:nvSpPr>
          <p:cNvPr id="4" name="Slide Number Placeholder 3"/>
          <p:cNvSpPr>
            <a:spLocks noGrp="1"/>
          </p:cNvSpPr>
          <p:nvPr>
            <p:ph type="sldNum" sz="quarter" idx="12"/>
          </p:nvPr>
        </p:nvSpPr>
        <p:spPr/>
        <p:txBody>
          <a:bodyPr/>
          <a:lstStyle/>
          <a:p>
            <a:r>
              <a:rPr lang="en-US" sz="1600" dirty="0">
                <a:solidFill>
                  <a:schemeClr val="tx1"/>
                </a:solidFill>
              </a:rPr>
              <a:t>3</a:t>
            </a:r>
          </a:p>
        </p:txBody>
      </p:sp>
    </p:spTree>
    <p:extLst>
      <p:ext uri="{BB962C8B-B14F-4D97-AF65-F5344CB8AC3E}">
        <p14:creationId xmlns:p14="http://schemas.microsoft.com/office/powerpoint/2010/main" val="125630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4" y="452753"/>
            <a:ext cx="8991600" cy="1095375"/>
          </a:xfrm>
        </p:spPr>
        <p:txBody>
          <a:bodyPr>
            <a:normAutofit fontScale="90000"/>
          </a:bodyPr>
          <a:lstStyle/>
          <a:p>
            <a:r>
              <a:rPr lang="en-US" sz="3300" b="1" dirty="0">
                <a:solidFill>
                  <a:srgbClr val="C00000"/>
                </a:solidFill>
                <a:effectLst>
                  <a:outerShdw blurRad="38100" dist="38100" dir="2700000" algn="tl">
                    <a:srgbClr val="000000">
                      <a:alpha val="43137"/>
                    </a:srgbClr>
                  </a:outerShdw>
                </a:effectLst>
              </a:rPr>
              <a:t>Elements with Changes to </a:t>
            </a:r>
            <a:br>
              <a:rPr lang="en-US" sz="3300" b="1" dirty="0">
                <a:solidFill>
                  <a:srgbClr val="C00000"/>
                </a:solidFill>
                <a:effectLst>
                  <a:outerShdw blurRad="38100" dist="38100" dir="2700000" algn="tl">
                    <a:srgbClr val="000000">
                      <a:alpha val="43137"/>
                    </a:srgbClr>
                  </a:outerShdw>
                </a:effectLst>
              </a:rPr>
            </a:br>
            <a:r>
              <a:rPr lang="en-US" sz="3300" b="1" dirty="0">
                <a:solidFill>
                  <a:srgbClr val="C00000"/>
                </a:solidFill>
                <a:effectLst>
                  <a:outerShdw blurRad="38100" dist="38100" dir="2700000" algn="tl">
                    <a:srgbClr val="000000">
                      <a:alpha val="43137"/>
                    </a:srgbClr>
                  </a:outerShdw>
                </a:effectLst>
              </a:rPr>
              <a:t>Element Name, Description, or Recurrence</a:t>
            </a:r>
            <a:br>
              <a:rPr lang="en-US" sz="3300" b="1" dirty="0">
                <a:solidFill>
                  <a:srgbClr val="C00000"/>
                </a:solidFill>
                <a:effectLst>
                  <a:outerShdw blurRad="38100" dist="38100" dir="2700000" algn="tl">
                    <a:srgbClr val="000000">
                      <a:alpha val="43137"/>
                    </a:srgbClr>
                  </a:outerShdw>
                </a:effectLst>
              </a:rPr>
            </a:br>
            <a:r>
              <a:rPr lang="en-US" sz="1600" b="1" dirty="0">
                <a:effectLst>
                  <a:outerShdw blurRad="38100" dist="38100" dir="2700000" algn="tl">
                    <a:srgbClr val="000000">
                      <a:alpha val="43137"/>
                    </a:srgbClr>
                  </a:outerShdw>
                </a:effectLst>
              </a:rPr>
              <a:t>These changes occurred to improve usability or reflect changes in the EMS environment and needs </a:t>
            </a:r>
            <a:endParaRPr lang="en-US" sz="16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20</a:t>
            </a:fld>
            <a:endParaRPr lang="en-US" sz="1600" dirty="0">
              <a:solidFill>
                <a:schemeClr val="tx1"/>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1933219869"/>
              </p:ext>
            </p:extLst>
          </p:nvPr>
        </p:nvGraphicFramePr>
        <p:xfrm>
          <a:off x="2568819" y="1730690"/>
          <a:ext cx="4019550" cy="4814084"/>
        </p:xfrm>
        <a:graphic>
          <a:graphicData uri="http://schemas.openxmlformats.org/drawingml/2006/table">
            <a:tbl>
              <a:tblPr/>
              <a:tblGrid>
                <a:gridCol w="4019550">
                  <a:extLst>
                    <a:ext uri="{9D8B030D-6E8A-4147-A177-3AD203B41FA5}">
                      <a16:colId xmlns:a16="http://schemas.microsoft.com/office/drawing/2014/main" val="2884692449"/>
                    </a:ext>
                  </a:extLst>
                </a:gridCol>
              </a:tblGrid>
              <a:tr h="218822">
                <a:tc>
                  <a:txBody>
                    <a:bodyPr/>
                    <a:lstStyle/>
                    <a:p>
                      <a:pPr algn="l" fontAlgn="b"/>
                      <a:r>
                        <a:rPr lang="en-US" sz="1100" b="1" i="0" u="none" strike="noStrike">
                          <a:solidFill>
                            <a:srgbClr val="000000"/>
                          </a:solidFill>
                          <a:effectLst/>
                          <a:latin typeface="Calibri" panose="020F0502020204030204" pitchFamily="34" charset="0"/>
                        </a:rPr>
                        <a:t>eDisposition.23 - Hospital Capability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36849733"/>
                  </a:ext>
                </a:extLst>
              </a:tr>
              <a:tr h="218822">
                <a:tc>
                  <a:txBody>
                    <a:bodyPr/>
                    <a:lstStyle/>
                    <a:p>
                      <a:pPr algn="l" fontAlgn="b"/>
                      <a:r>
                        <a:rPr lang="en-US" sz="1100" b="1" i="0" u="none" strike="noStrike">
                          <a:solidFill>
                            <a:srgbClr val="000000"/>
                          </a:solidFill>
                          <a:effectLst/>
                          <a:latin typeface="Calibri" panose="020F0502020204030204" pitchFamily="34" charset="0"/>
                        </a:rPr>
                        <a:t>eInjury.03 - Trauma Triage Criteria (Steps 1 and 2)</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6539504"/>
                  </a:ext>
                </a:extLst>
              </a:tr>
              <a:tr h="218822">
                <a:tc>
                  <a:txBody>
                    <a:bodyPr/>
                    <a:lstStyle/>
                    <a:p>
                      <a:pPr algn="l" fontAlgn="b"/>
                      <a:r>
                        <a:rPr lang="en-US" sz="1100" b="1" i="0" u="none" strike="noStrike">
                          <a:solidFill>
                            <a:srgbClr val="000000"/>
                          </a:solidFill>
                          <a:effectLst/>
                          <a:latin typeface="Calibri" panose="020F0502020204030204" pitchFamily="34" charset="0"/>
                        </a:rPr>
                        <a:t>eInjury.04 - Trauma Triage Criteria (Steps 3 and 4)</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32674247"/>
                  </a:ext>
                </a:extLst>
              </a:tr>
              <a:tr h="218822">
                <a:tc>
                  <a:txBody>
                    <a:bodyPr/>
                    <a:lstStyle/>
                    <a:p>
                      <a:pPr algn="l" fontAlgn="b"/>
                      <a:r>
                        <a:rPr lang="en-US" sz="1100" b="1" i="0" u="none" strike="noStrike">
                          <a:solidFill>
                            <a:srgbClr val="000000"/>
                          </a:solidFill>
                          <a:effectLst/>
                          <a:latin typeface="Calibri" panose="020F0502020204030204" pitchFamily="34" charset="0"/>
                        </a:rPr>
                        <a:t>eMedications.03 - Medication Administered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5040793"/>
                  </a:ext>
                </a:extLst>
              </a:tr>
              <a:tr h="218822">
                <a:tc>
                  <a:txBody>
                    <a:bodyPr/>
                    <a:lstStyle/>
                    <a:p>
                      <a:pPr algn="l" fontAlgn="b"/>
                      <a:r>
                        <a:rPr lang="en-US" sz="1100" b="1" i="0" u="none" strike="noStrike">
                          <a:solidFill>
                            <a:srgbClr val="000000"/>
                          </a:solidFill>
                          <a:effectLst/>
                          <a:latin typeface="Calibri" panose="020F0502020204030204" pitchFamily="34" charset="0"/>
                        </a:rPr>
                        <a:t>eMedications.05 - Medication Dosage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92365569"/>
                  </a:ext>
                </a:extLst>
              </a:tr>
              <a:tr h="218822">
                <a:tc>
                  <a:txBody>
                    <a:bodyPr/>
                    <a:lstStyle/>
                    <a:p>
                      <a:pPr algn="l" fontAlgn="b"/>
                      <a:r>
                        <a:rPr lang="en-US" sz="1100" b="1" i="0" u="none" strike="noStrike">
                          <a:solidFill>
                            <a:srgbClr val="000000"/>
                          </a:solidFill>
                          <a:effectLst/>
                          <a:latin typeface="Calibri" panose="020F0502020204030204" pitchFamily="34" charset="0"/>
                        </a:rPr>
                        <a:t>eMedications.06 - Medication Dosage Units</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1808334"/>
                  </a:ext>
                </a:extLst>
              </a:tr>
              <a:tr h="218822">
                <a:tc>
                  <a:txBody>
                    <a:bodyPr/>
                    <a:lstStyle/>
                    <a:p>
                      <a:pPr algn="l" fontAlgn="b"/>
                      <a:r>
                        <a:rPr lang="en-US" sz="1100" b="1" i="0" u="none" strike="noStrike">
                          <a:solidFill>
                            <a:srgbClr val="000000"/>
                          </a:solidFill>
                          <a:effectLst/>
                          <a:latin typeface="Calibri" panose="020F0502020204030204" pitchFamily="34" charset="0"/>
                        </a:rPr>
                        <a:t>eResponse.02 - EMS Agency Name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460442"/>
                  </a:ext>
                </a:extLst>
              </a:tr>
              <a:tr h="218822">
                <a:tc>
                  <a:txBody>
                    <a:bodyPr/>
                    <a:lstStyle/>
                    <a:p>
                      <a:pPr algn="l" fontAlgn="b"/>
                      <a:r>
                        <a:rPr lang="en-US" sz="1100" b="1" i="0" u="none" strike="noStrike">
                          <a:solidFill>
                            <a:srgbClr val="000000"/>
                          </a:solidFill>
                          <a:effectLst/>
                          <a:latin typeface="Calibri" panose="020F0502020204030204" pitchFamily="34" charset="0"/>
                        </a:rPr>
                        <a:t>eResponse.07 - Unit Transport and Equipment Capability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7529110"/>
                  </a:ext>
                </a:extLst>
              </a:tr>
              <a:tr h="218822">
                <a:tc>
                  <a:txBody>
                    <a:bodyPr/>
                    <a:lstStyle/>
                    <a:p>
                      <a:pPr algn="l" fontAlgn="b"/>
                      <a:r>
                        <a:rPr lang="en-US" sz="1100" b="1" i="0" u="none" strike="noStrike" dirty="0">
                          <a:solidFill>
                            <a:srgbClr val="000000"/>
                          </a:solidFill>
                          <a:effectLst/>
                          <a:latin typeface="Calibri" panose="020F0502020204030204" pitchFamily="34" charset="0"/>
                        </a:rPr>
                        <a:t>eResponse.16 - Vehicle Dispatch Location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8421479"/>
                  </a:ext>
                </a:extLst>
              </a:tr>
              <a:tr h="218822">
                <a:tc>
                  <a:txBody>
                    <a:bodyPr/>
                    <a:lstStyle/>
                    <a:p>
                      <a:pPr algn="l" fontAlgn="b"/>
                      <a:r>
                        <a:rPr lang="en-US" sz="1100" b="1" i="0" u="none" strike="noStrike">
                          <a:solidFill>
                            <a:srgbClr val="000000"/>
                          </a:solidFill>
                          <a:effectLst/>
                          <a:latin typeface="Calibri" panose="020F0502020204030204" pitchFamily="34" charset="0"/>
                        </a:rPr>
                        <a:t>eResponse.23 - Response Mode to Scene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4591224"/>
                  </a:ext>
                </a:extLst>
              </a:tr>
              <a:tr h="218822">
                <a:tc>
                  <a:txBody>
                    <a:bodyPr/>
                    <a:lstStyle/>
                    <a:p>
                      <a:pPr algn="l" fontAlgn="b"/>
                      <a:r>
                        <a:rPr lang="en-US" sz="1100" b="1" i="0" u="none" strike="noStrike">
                          <a:solidFill>
                            <a:srgbClr val="000000"/>
                          </a:solidFill>
                          <a:effectLst/>
                          <a:latin typeface="Calibri" panose="020F0502020204030204" pitchFamily="34" charset="0"/>
                        </a:rPr>
                        <a:t>eScene.01 - First EMS Unit on Scene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198815"/>
                  </a:ext>
                </a:extLst>
              </a:tr>
              <a:tr h="218822">
                <a:tc>
                  <a:txBody>
                    <a:bodyPr/>
                    <a:lstStyle/>
                    <a:p>
                      <a:pPr algn="l" fontAlgn="b"/>
                      <a:r>
                        <a:rPr lang="en-US" sz="1100" b="1" i="0" u="none" strike="noStrike">
                          <a:solidFill>
                            <a:srgbClr val="000000"/>
                          </a:solidFill>
                          <a:effectLst/>
                          <a:latin typeface="Calibri" panose="020F0502020204030204" pitchFamily="34" charset="0"/>
                        </a:rPr>
                        <a:t>eScene.02 - Other EMS or Public Safety Agencies at Scene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1969488"/>
                  </a:ext>
                </a:extLst>
              </a:tr>
              <a:tr h="218822">
                <a:tc>
                  <a:txBody>
                    <a:bodyPr/>
                    <a:lstStyle/>
                    <a:p>
                      <a:pPr algn="l" fontAlgn="b"/>
                      <a:r>
                        <a:rPr lang="en-US" sz="1100" b="1" i="0" u="none" strike="noStrike">
                          <a:solidFill>
                            <a:srgbClr val="000000"/>
                          </a:solidFill>
                          <a:effectLst/>
                          <a:latin typeface="Calibri" panose="020F0502020204030204" pitchFamily="34" charset="0"/>
                        </a:rPr>
                        <a:t>eScene.03 - Other EMS or Public Safety Agency ID Number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6317874"/>
                  </a:ext>
                </a:extLst>
              </a:tr>
              <a:tr h="218822">
                <a:tc>
                  <a:txBody>
                    <a:bodyPr/>
                    <a:lstStyle/>
                    <a:p>
                      <a:pPr algn="l" fontAlgn="b"/>
                      <a:r>
                        <a:rPr lang="en-US" sz="1100" b="1" i="0" u="none" strike="noStrike">
                          <a:solidFill>
                            <a:srgbClr val="000000"/>
                          </a:solidFill>
                          <a:effectLst/>
                          <a:latin typeface="Calibri" panose="020F0502020204030204" pitchFamily="34" charset="0"/>
                        </a:rPr>
                        <a:t>eTimes.13 - Unit Back in Service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7800521"/>
                  </a:ext>
                </a:extLst>
              </a:tr>
              <a:tr h="218822">
                <a:tc>
                  <a:txBody>
                    <a:bodyPr/>
                    <a:lstStyle/>
                    <a:p>
                      <a:pPr algn="l" fontAlgn="b"/>
                      <a:r>
                        <a:rPr lang="en-US" sz="1100" b="1" i="0" u="none" strike="noStrike">
                          <a:solidFill>
                            <a:srgbClr val="000000"/>
                          </a:solidFill>
                          <a:effectLst/>
                          <a:latin typeface="Calibri" panose="020F0502020204030204" pitchFamily="34" charset="0"/>
                        </a:rPr>
                        <a:t>eTimes.09 - Unit Left Scene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1295029"/>
                  </a:ext>
                </a:extLst>
              </a:tr>
              <a:tr h="218822">
                <a:tc>
                  <a:txBody>
                    <a:bodyPr/>
                    <a:lstStyle/>
                    <a:p>
                      <a:pPr algn="l" fontAlgn="b"/>
                      <a:r>
                        <a:rPr lang="en-US" sz="1100" b="1" i="0" u="none" strike="noStrike">
                          <a:solidFill>
                            <a:srgbClr val="000000"/>
                          </a:solidFill>
                          <a:effectLst/>
                          <a:latin typeface="Calibri" panose="020F0502020204030204" pitchFamily="34" charset="0"/>
                        </a:rPr>
                        <a:t>eTimes.12 - Destination Patient Transfer of Care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07324527"/>
                  </a:ext>
                </a:extLst>
              </a:tr>
              <a:tr h="218822">
                <a:tc>
                  <a:txBody>
                    <a:bodyPr/>
                    <a:lstStyle/>
                    <a:p>
                      <a:pPr algn="l" fontAlgn="b"/>
                      <a:r>
                        <a:rPr lang="fr-FR" sz="1100" b="1" i="0" u="none" strike="noStrike">
                          <a:solidFill>
                            <a:srgbClr val="000000"/>
                          </a:solidFill>
                          <a:effectLst/>
                          <a:latin typeface="Calibri" panose="020F0502020204030204" pitchFamily="34" charset="0"/>
                        </a:rPr>
                        <a:t>eVitals.16 - End Tidal Carbon Dioxide (ETCO2)</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580777"/>
                  </a:ext>
                </a:extLst>
              </a:tr>
              <a:tr h="218822">
                <a:tc>
                  <a:txBody>
                    <a:bodyPr/>
                    <a:lstStyle/>
                    <a:p>
                      <a:pPr algn="l" fontAlgn="b"/>
                      <a:r>
                        <a:rPr lang="en-US" sz="1100" b="1" i="0" u="none" strike="noStrike">
                          <a:solidFill>
                            <a:srgbClr val="000000"/>
                          </a:solidFill>
                          <a:effectLst/>
                          <a:latin typeface="Calibri" panose="020F0502020204030204" pitchFamily="34" charset="0"/>
                        </a:rPr>
                        <a:t>eVitals.18 - Blood Glucose Level</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4962161"/>
                  </a:ext>
                </a:extLst>
              </a:tr>
              <a:tr h="218822">
                <a:tc>
                  <a:txBody>
                    <a:bodyPr/>
                    <a:lstStyle/>
                    <a:p>
                      <a:pPr algn="l" fontAlgn="b"/>
                      <a:r>
                        <a:rPr lang="en-US" sz="1100" b="1" i="0" u="none" strike="noStrike">
                          <a:solidFill>
                            <a:srgbClr val="000000"/>
                          </a:solidFill>
                          <a:effectLst/>
                          <a:latin typeface="Calibri" panose="020F0502020204030204" pitchFamily="34" charset="0"/>
                        </a:rPr>
                        <a:t>eVitals.19 - Glasgow Coma Score-Eye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9044822"/>
                  </a:ext>
                </a:extLst>
              </a:tr>
              <a:tr h="218822">
                <a:tc>
                  <a:txBody>
                    <a:bodyPr/>
                    <a:lstStyle/>
                    <a:p>
                      <a:pPr algn="l" fontAlgn="b"/>
                      <a:r>
                        <a:rPr lang="en-US" sz="1100" b="1" i="0" u="none" strike="noStrike">
                          <a:solidFill>
                            <a:srgbClr val="000000"/>
                          </a:solidFill>
                          <a:effectLst/>
                          <a:latin typeface="Calibri" panose="020F0502020204030204" pitchFamily="34" charset="0"/>
                        </a:rPr>
                        <a:t>eVitals.20 - Glasgow Coma Score-Verbal</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0443759"/>
                  </a:ext>
                </a:extLst>
              </a:tr>
              <a:tr h="218822">
                <a:tc>
                  <a:txBody>
                    <a:bodyPr/>
                    <a:lstStyle/>
                    <a:p>
                      <a:pPr algn="l" fontAlgn="b"/>
                      <a:r>
                        <a:rPr lang="en-US" sz="1100" b="1" i="0" u="none" strike="noStrike" dirty="0">
                          <a:solidFill>
                            <a:srgbClr val="000000"/>
                          </a:solidFill>
                          <a:effectLst/>
                          <a:latin typeface="Calibri" panose="020F0502020204030204" pitchFamily="34" charset="0"/>
                        </a:rPr>
                        <a:t>eVitals.21 - Glasgow Coma Score-Motor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0700797"/>
                  </a:ext>
                </a:extLst>
              </a:tr>
              <a:tr h="218822">
                <a:tc>
                  <a:txBody>
                    <a:bodyPr/>
                    <a:lstStyle/>
                    <a:p>
                      <a:pPr algn="l" fontAlgn="b"/>
                      <a:r>
                        <a:rPr lang="en-US" sz="1100" b="1" i="0" u="none" strike="noStrike" dirty="0">
                          <a:solidFill>
                            <a:srgbClr val="000000"/>
                          </a:solidFill>
                          <a:effectLst/>
                          <a:latin typeface="Calibri" panose="020F0502020204030204" pitchFamily="34" charset="0"/>
                        </a:rPr>
                        <a:t>eVitals.33 - Revised Trauma Score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92409203"/>
                  </a:ext>
                </a:extLst>
              </a:tr>
            </a:tbl>
          </a:graphicData>
        </a:graphic>
      </p:graphicFrame>
    </p:spTree>
    <p:extLst>
      <p:ext uri="{BB962C8B-B14F-4D97-AF65-F5344CB8AC3E}">
        <p14:creationId xmlns:p14="http://schemas.microsoft.com/office/powerpoint/2010/main" val="3010048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4" y="381000"/>
            <a:ext cx="8991600" cy="1095375"/>
          </a:xfrm>
        </p:spPr>
        <p:txBody>
          <a:bodyPr>
            <a:normAutofit/>
          </a:bodyPr>
          <a:lstStyle/>
          <a:p>
            <a:r>
              <a:rPr lang="en-US" sz="3300" b="1" dirty="0">
                <a:solidFill>
                  <a:srgbClr val="C00000"/>
                </a:solidFill>
                <a:effectLst>
                  <a:outerShdw blurRad="38100" dist="38100" dir="2700000" algn="tl">
                    <a:srgbClr val="000000">
                      <a:alpha val="43137"/>
                    </a:srgbClr>
                  </a:outerShdw>
                </a:effectLst>
              </a:rPr>
              <a:t>New or Removed Elements in V3.5</a:t>
            </a:r>
            <a:br>
              <a:rPr lang="en-US" sz="3300" b="1" dirty="0">
                <a:solidFill>
                  <a:srgbClr val="C00000"/>
                </a:solidFill>
                <a:effectLst>
                  <a:outerShdw blurRad="38100" dist="38100" dir="2700000" algn="tl">
                    <a:srgbClr val="000000">
                      <a:alpha val="43137"/>
                    </a:srgbClr>
                  </a:outerShdw>
                </a:effectLst>
              </a:rPr>
            </a:br>
            <a:r>
              <a:rPr lang="en-US" sz="1600" b="1" dirty="0">
                <a:effectLst>
                  <a:outerShdw blurRad="38100" dist="38100" dir="2700000" algn="tl">
                    <a:srgbClr val="000000">
                      <a:alpha val="43137"/>
                    </a:srgbClr>
                  </a:outerShdw>
                </a:effectLst>
              </a:rPr>
              <a:t>These are Elements that are Completely New or were Permanently Removed and not replaced in V3.5</a:t>
            </a:r>
            <a:endParaRPr lang="en-US" sz="16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21</a:t>
            </a:fld>
            <a:endParaRPr lang="en-US" sz="1600"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635696362"/>
              </p:ext>
            </p:extLst>
          </p:nvPr>
        </p:nvGraphicFramePr>
        <p:xfrm>
          <a:off x="1949694" y="1600200"/>
          <a:ext cx="5257800" cy="4876809"/>
        </p:xfrm>
        <a:graphic>
          <a:graphicData uri="http://schemas.openxmlformats.org/drawingml/2006/table">
            <a:tbl>
              <a:tblPr/>
              <a:tblGrid>
                <a:gridCol w="5257800">
                  <a:extLst>
                    <a:ext uri="{9D8B030D-6E8A-4147-A177-3AD203B41FA5}">
                      <a16:colId xmlns:a16="http://schemas.microsoft.com/office/drawing/2014/main" val="803050511"/>
                    </a:ext>
                  </a:extLst>
                </a:gridCol>
              </a:tblGrid>
              <a:tr h="232229">
                <a:tc>
                  <a:txBody>
                    <a:bodyPr/>
                    <a:lstStyle/>
                    <a:p>
                      <a:pPr algn="ctr" fontAlgn="ctr"/>
                      <a:r>
                        <a:rPr lang="en-US" sz="1100" b="1" i="0" u="none" strike="noStrike">
                          <a:solidFill>
                            <a:srgbClr val="000000"/>
                          </a:solidFill>
                          <a:effectLst/>
                          <a:latin typeface="Calibri" panose="020F0502020204030204" pitchFamily="34" charset="0"/>
                        </a:rPr>
                        <a:t>Completely New Elements in V3.5</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588844106"/>
                  </a:ext>
                </a:extLst>
              </a:tr>
              <a:tr h="232229">
                <a:tc>
                  <a:txBody>
                    <a:bodyPr/>
                    <a:lstStyle/>
                    <a:p>
                      <a:pPr algn="l" fontAlgn="b"/>
                      <a:r>
                        <a:rPr lang="en-US" sz="1100" b="0" i="0" u="none" strike="noStrike">
                          <a:solidFill>
                            <a:srgbClr val="000000"/>
                          </a:solidFill>
                          <a:effectLst/>
                          <a:latin typeface="Calibri" panose="020F0502020204030204" pitchFamily="34" charset="0"/>
                        </a:rPr>
                        <a:t>Unique Run Record Identifier "UUID" (Reference the NEMSIS site for detailed explanation)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36981496"/>
                  </a:ext>
                </a:extLst>
              </a:tr>
              <a:tr h="232229">
                <a:tc>
                  <a:txBody>
                    <a:bodyPr/>
                    <a:lstStyle/>
                    <a:p>
                      <a:pPr algn="l" fontAlgn="b"/>
                      <a:r>
                        <a:rPr lang="en-US" sz="1100" b="0" i="0" u="none" strike="noStrike">
                          <a:solidFill>
                            <a:srgbClr val="000000"/>
                          </a:solidFill>
                          <a:effectLst/>
                          <a:latin typeface="Calibri" panose="020F0502020204030204" pitchFamily="34" charset="0"/>
                        </a:rPr>
                        <a:t>eHistory.20 - Current Medication Frequency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3872424"/>
                  </a:ext>
                </a:extLst>
              </a:tr>
              <a:tr h="232229">
                <a:tc>
                  <a:txBody>
                    <a:bodyPr/>
                    <a:lstStyle/>
                    <a:p>
                      <a:pPr algn="l" fontAlgn="b"/>
                      <a:r>
                        <a:rPr lang="en-US" sz="1100" b="0" i="0" u="none" strike="noStrike">
                          <a:solidFill>
                            <a:srgbClr val="000000"/>
                          </a:solidFill>
                          <a:effectLst/>
                          <a:latin typeface="Calibri" panose="020F0502020204030204" pitchFamily="34" charset="0"/>
                        </a:rPr>
                        <a:t>eOutcome.19 - Date/Time Emergency Department Procedure Performed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226580"/>
                  </a:ext>
                </a:extLst>
              </a:tr>
              <a:tr h="232229">
                <a:tc>
                  <a:txBody>
                    <a:bodyPr/>
                    <a:lstStyle/>
                    <a:p>
                      <a:pPr algn="l" fontAlgn="b"/>
                      <a:r>
                        <a:rPr lang="en-US" sz="1100" b="0" i="0" u="none" strike="noStrike">
                          <a:solidFill>
                            <a:srgbClr val="000000"/>
                          </a:solidFill>
                          <a:effectLst/>
                          <a:latin typeface="Calibri" panose="020F0502020204030204" pitchFamily="34" charset="0"/>
                        </a:rPr>
                        <a:t>eOutcome.20 - Date/Time Hospital Procedure Performed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0344024"/>
                  </a:ext>
                </a:extLst>
              </a:tr>
              <a:tr h="232229">
                <a:tc>
                  <a:txBody>
                    <a:bodyPr/>
                    <a:lstStyle/>
                    <a:p>
                      <a:pPr algn="l" fontAlgn="b"/>
                      <a:r>
                        <a:rPr lang="en-US" sz="1100" b="0" i="0" u="none" strike="noStrike">
                          <a:solidFill>
                            <a:srgbClr val="000000"/>
                          </a:solidFill>
                          <a:effectLst/>
                          <a:latin typeface="Calibri" panose="020F0502020204030204" pitchFamily="34" charset="0"/>
                        </a:rPr>
                        <a:t>eOutcome.18 - Date/Time of Emergency Department Admission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52106547"/>
                  </a:ext>
                </a:extLst>
              </a:tr>
              <a:tr h="232229">
                <a:tc>
                  <a:txBody>
                    <a:bodyPr/>
                    <a:lstStyle/>
                    <a:p>
                      <a:pPr algn="l" fontAlgn="b"/>
                      <a:r>
                        <a:rPr lang="en-US" sz="1100" b="0" i="0" u="none" strike="noStrike">
                          <a:solidFill>
                            <a:srgbClr val="000000"/>
                          </a:solidFill>
                          <a:effectLst/>
                          <a:latin typeface="Calibri" panose="020F0502020204030204" pitchFamily="34" charset="0"/>
                        </a:rPr>
                        <a:t>ePatient.22 - Alternate Home Residence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9507438"/>
                  </a:ext>
                </a:extLst>
              </a:tr>
              <a:tr h="232229">
                <a:tc>
                  <a:txBody>
                    <a:bodyPr/>
                    <a:lstStyle/>
                    <a:p>
                      <a:pPr algn="l" fontAlgn="b"/>
                      <a:r>
                        <a:rPr lang="en-US" sz="1100" b="0" i="0" u="none" strike="noStrike">
                          <a:solidFill>
                            <a:srgbClr val="000000"/>
                          </a:solidFill>
                          <a:effectLst/>
                          <a:latin typeface="Calibri" panose="020F0502020204030204" pitchFamily="34" charset="0"/>
                        </a:rPr>
                        <a:t>ePayment.59 - Insurance Company Phone Number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8285201"/>
                  </a:ext>
                </a:extLst>
              </a:tr>
              <a:tr h="232229">
                <a:tc>
                  <a:txBody>
                    <a:bodyPr/>
                    <a:lstStyle/>
                    <a:p>
                      <a:pPr algn="l" fontAlgn="b"/>
                      <a:r>
                        <a:rPr lang="en-US" sz="1100" b="0" i="0" u="none" strike="noStrike">
                          <a:solidFill>
                            <a:srgbClr val="000000"/>
                          </a:solidFill>
                          <a:effectLst/>
                          <a:latin typeface="Calibri" panose="020F0502020204030204" pitchFamily="34" charset="0"/>
                        </a:rPr>
                        <a:t>ePayment.60 - Date of Birth of the Insured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8024978"/>
                  </a:ext>
                </a:extLst>
              </a:tr>
              <a:tr h="232229">
                <a:tc>
                  <a:txBody>
                    <a:bodyPr/>
                    <a:lstStyle/>
                    <a:p>
                      <a:pPr algn="l" fontAlgn="b"/>
                      <a:r>
                        <a:rPr lang="en-US" sz="1100" b="0" i="0" u="none" strike="noStrike">
                          <a:solidFill>
                            <a:srgbClr val="000000"/>
                          </a:solidFill>
                          <a:effectLst/>
                          <a:latin typeface="Calibri" panose="020F0502020204030204" pitchFamily="34" charset="0"/>
                        </a:rPr>
                        <a:t>eResponse.15 - Level of Care of This Unit</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2223931"/>
                  </a:ext>
                </a:extLst>
              </a:tr>
              <a:tr h="232229">
                <a:tc>
                  <a:txBody>
                    <a:bodyPr/>
                    <a:lstStyle/>
                    <a:p>
                      <a:pPr algn="l" fontAlgn="b"/>
                      <a:r>
                        <a:rPr lang="en-US" sz="1100" b="0" i="0" u="none" strike="noStrike">
                          <a:solidFill>
                            <a:srgbClr val="000000"/>
                          </a:solidFill>
                          <a:effectLst/>
                          <a:latin typeface="Calibri" panose="020F0502020204030204" pitchFamily="34" charset="0"/>
                        </a:rPr>
                        <a:t>eScene.24 - First Other EMS or Public Safety Agency at Scene to Provide Patient Care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5343618"/>
                  </a:ext>
                </a:extLst>
              </a:tr>
              <a:tr h="232229">
                <a:tc>
                  <a:txBody>
                    <a:bodyPr/>
                    <a:lstStyle/>
                    <a:p>
                      <a:pPr algn="l" fontAlgn="b"/>
                      <a:r>
                        <a:rPr lang="en-US" sz="1100" b="0" i="0" u="none" strike="noStrike">
                          <a:solidFill>
                            <a:srgbClr val="000000"/>
                          </a:solidFill>
                          <a:effectLst/>
                          <a:latin typeface="Calibri" panose="020F0502020204030204" pitchFamily="34" charset="0"/>
                        </a:rPr>
                        <a:t>eTimes.17 - Unit Arrived at Staging Area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8708446"/>
                  </a:ext>
                </a:extLst>
              </a:tr>
              <a:tr h="232229">
                <a:tc>
                  <a:txBody>
                    <a:bodyPr/>
                    <a:lstStyle/>
                    <a:p>
                      <a:pPr algn="l" fontAlgn="b"/>
                      <a:r>
                        <a:rPr lang="en-US" sz="1100" b="0" i="0" u="none" strike="noStrike">
                          <a:solidFill>
                            <a:srgbClr val="000000"/>
                          </a:solidFill>
                          <a:effectLst/>
                          <a:latin typeface="Calibri" panose="020F0502020204030204" pitchFamily="34" charset="0"/>
                        </a:rPr>
                        <a:t>eSituation.19 - Justification for Transfer or Encounter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9109936"/>
                  </a:ext>
                </a:extLst>
              </a:tr>
              <a:tr h="232229">
                <a:tc>
                  <a:txBody>
                    <a:bodyPr/>
                    <a:lstStyle/>
                    <a:p>
                      <a:pPr algn="l" fontAlgn="b"/>
                      <a:r>
                        <a:rPr lang="en-US" sz="1100" b="0" i="0" u="none" strike="noStrike">
                          <a:solidFill>
                            <a:srgbClr val="000000"/>
                          </a:solidFill>
                          <a:effectLst/>
                          <a:latin typeface="Calibri" panose="020F0502020204030204" pitchFamily="34" charset="0"/>
                        </a:rPr>
                        <a:t>eSituation.20 - Reason for Interfacility Transfer/Medical Transport</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2929477"/>
                  </a:ext>
                </a:extLst>
              </a:tr>
              <a:tr h="232229">
                <a:tc>
                  <a:txBody>
                    <a:bodyPr/>
                    <a:lstStyle/>
                    <a:p>
                      <a:pPr algn="l" fontAlgn="b"/>
                      <a:r>
                        <a:rPr lang="en-US" sz="1100" b="0" i="0" u="none" strike="noStrike">
                          <a:solidFill>
                            <a:srgbClr val="000000"/>
                          </a:solidFill>
                          <a:effectLst/>
                          <a:latin typeface="Calibri" panose="020F0502020204030204" pitchFamily="34" charset="0"/>
                        </a:rPr>
                        <a:t>eDisposition.32 - Level of Care Provided per Protocol</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210886"/>
                  </a:ext>
                </a:extLst>
              </a:tr>
              <a:tr h="232229">
                <a:tc>
                  <a:txBody>
                    <a:bodyPr/>
                    <a:lstStyle/>
                    <a:p>
                      <a:pPr algn="l" fontAlgn="b"/>
                      <a:r>
                        <a:rPr lang="en-US" sz="1100" b="0" i="0" u="none" strike="noStrike">
                          <a:solidFill>
                            <a:srgbClr val="000000"/>
                          </a:solidFill>
                          <a:effectLst/>
                          <a:latin typeface="Calibri" panose="020F0502020204030204" pitchFamily="34" charset="0"/>
                        </a:rPr>
                        <a:t>sConfiguration.02 - EMS Certification Levels Permitted to Perform Each Procedure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179948"/>
                  </a:ext>
                </a:extLst>
              </a:tr>
              <a:tr h="232229">
                <a:tc>
                  <a:txBody>
                    <a:bodyPr/>
                    <a:lstStyle/>
                    <a:p>
                      <a:pPr algn="l" fontAlgn="b"/>
                      <a:r>
                        <a:rPr lang="en-US" sz="1100" b="0" i="0" u="none" strike="noStrike">
                          <a:solidFill>
                            <a:srgbClr val="000000"/>
                          </a:solidFill>
                          <a:effectLst/>
                          <a:latin typeface="Calibri" panose="020F0502020204030204" pitchFamily="34" charset="0"/>
                        </a:rPr>
                        <a:t>sConfiguration.04 - EMS Certification Levels Permitted to Administer Each</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4559662"/>
                  </a:ext>
                </a:extLst>
              </a:tr>
              <a:tr h="23222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972993"/>
                  </a:ext>
                </a:extLst>
              </a:tr>
              <a:tr h="232229">
                <a:tc>
                  <a:txBody>
                    <a:bodyPr/>
                    <a:lstStyle/>
                    <a:p>
                      <a:pPr algn="ctr" fontAlgn="ctr"/>
                      <a:r>
                        <a:rPr lang="en-US" sz="1100" b="1" i="0" u="none" strike="noStrike">
                          <a:solidFill>
                            <a:srgbClr val="000000"/>
                          </a:solidFill>
                          <a:effectLst/>
                          <a:latin typeface="Calibri" panose="020F0502020204030204" pitchFamily="34" charset="0"/>
                        </a:rPr>
                        <a:t>Removed from V3.5 and Not Replaced with New Elements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67135561"/>
                  </a:ext>
                </a:extLst>
              </a:tr>
              <a:tr h="232229">
                <a:tc>
                  <a:txBody>
                    <a:bodyPr/>
                    <a:lstStyle/>
                    <a:p>
                      <a:pPr algn="l" fontAlgn="b"/>
                      <a:r>
                        <a:rPr lang="en-US" sz="1100" b="0" i="0" u="none" strike="noStrike">
                          <a:solidFill>
                            <a:srgbClr val="000000"/>
                          </a:solidFill>
                          <a:effectLst/>
                          <a:latin typeface="Calibri" panose="020F0502020204030204" pitchFamily="34" charset="0"/>
                        </a:rPr>
                        <a:t>eOutcome.14 - Total ICU Length of Stay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8506684"/>
                  </a:ext>
                </a:extLst>
              </a:tr>
              <a:tr h="232229">
                <a:tc>
                  <a:txBody>
                    <a:bodyPr/>
                    <a:lstStyle/>
                    <a:p>
                      <a:pPr algn="l" fontAlgn="b"/>
                      <a:r>
                        <a:rPr lang="en-US" sz="1100" b="0" i="0" u="none" strike="noStrike" dirty="0">
                          <a:solidFill>
                            <a:srgbClr val="000000"/>
                          </a:solidFill>
                          <a:effectLst/>
                          <a:latin typeface="Calibri" panose="020F0502020204030204" pitchFamily="34" charset="0"/>
                        </a:rPr>
                        <a:t>eOutcome.15 - Total Ventilator Days</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0006909"/>
                  </a:ext>
                </a:extLst>
              </a:tr>
            </a:tbl>
          </a:graphicData>
        </a:graphic>
      </p:graphicFrame>
    </p:spTree>
    <p:extLst>
      <p:ext uri="{BB962C8B-B14F-4D97-AF65-F5344CB8AC3E}">
        <p14:creationId xmlns:p14="http://schemas.microsoft.com/office/powerpoint/2010/main" val="3020920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442951"/>
            <a:ext cx="8991600" cy="1095375"/>
          </a:xfrm>
        </p:spPr>
        <p:txBody>
          <a:bodyPr>
            <a:normAutofit/>
          </a:bodyPr>
          <a:lstStyle/>
          <a:p>
            <a:r>
              <a:rPr lang="en-US" sz="3300" b="1" dirty="0">
                <a:solidFill>
                  <a:srgbClr val="C00000"/>
                </a:solidFill>
                <a:effectLst>
                  <a:outerShdw blurRad="38100" dist="38100" dir="2700000" algn="tl">
                    <a:srgbClr val="000000">
                      <a:alpha val="43137"/>
                    </a:srgbClr>
                  </a:outerShdw>
                </a:effectLst>
              </a:rPr>
              <a:t>Elements Removed and Replaced in V3.5</a:t>
            </a:r>
            <a:br>
              <a:rPr lang="en-US" sz="3300" b="1" dirty="0">
                <a:solidFill>
                  <a:srgbClr val="C00000"/>
                </a:solidFill>
                <a:effectLst>
                  <a:outerShdw blurRad="38100" dist="38100" dir="2700000" algn="tl">
                    <a:srgbClr val="000000">
                      <a:alpha val="43137"/>
                    </a:srgbClr>
                  </a:outerShdw>
                </a:effectLst>
              </a:rPr>
            </a:br>
            <a:r>
              <a:rPr lang="en-US" sz="1400" b="1" dirty="0"/>
              <a:t>These are Elements that have been removed and replaced with new elements in V3.5 in order to better address the changing needs of the EMS Environment</a:t>
            </a:r>
            <a:endParaRPr lang="en-US" sz="14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22</a:t>
            </a:fld>
            <a:endParaRPr lang="en-US" sz="1600"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454691529"/>
              </p:ext>
            </p:extLst>
          </p:nvPr>
        </p:nvGraphicFramePr>
        <p:xfrm>
          <a:off x="1192125" y="1613292"/>
          <a:ext cx="6759747" cy="4650507"/>
        </p:xfrm>
        <a:graphic>
          <a:graphicData uri="http://schemas.openxmlformats.org/drawingml/2006/table">
            <a:tbl>
              <a:tblPr/>
              <a:tblGrid>
                <a:gridCol w="3228536">
                  <a:extLst>
                    <a:ext uri="{9D8B030D-6E8A-4147-A177-3AD203B41FA5}">
                      <a16:colId xmlns:a16="http://schemas.microsoft.com/office/drawing/2014/main" val="1720505760"/>
                    </a:ext>
                  </a:extLst>
                </a:gridCol>
                <a:gridCol w="3531211">
                  <a:extLst>
                    <a:ext uri="{9D8B030D-6E8A-4147-A177-3AD203B41FA5}">
                      <a16:colId xmlns:a16="http://schemas.microsoft.com/office/drawing/2014/main" val="39426264"/>
                    </a:ext>
                  </a:extLst>
                </a:gridCol>
              </a:tblGrid>
              <a:tr h="179751">
                <a:tc>
                  <a:txBody>
                    <a:bodyPr/>
                    <a:lstStyle/>
                    <a:p>
                      <a:pPr algn="ctr" fontAlgn="ctr"/>
                      <a:r>
                        <a:rPr lang="en-US" sz="1100" b="1" i="0" u="none" strike="noStrike">
                          <a:solidFill>
                            <a:srgbClr val="000000"/>
                          </a:solidFill>
                          <a:effectLst/>
                          <a:latin typeface="Calibri" panose="020F0502020204030204" pitchFamily="34" charset="0"/>
                        </a:rPr>
                        <a:t>Removed in V3.5 and Replaced</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Replaced with in V3.5</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68611883"/>
                  </a:ext>
                </a:extLst>
              </a:tr>
              <a:tr h="179751">
                <a:tc>
                  <a:txBody>
                    <a:bodyPr/>
                    <a:lstStyle/>
                    <a:p>
                      <a:pPr algn="l" fontAlgn="ctr"/>
                      <a:r>
                        <a:rPr lang="en-US" sz="1100" b="0" i="0" u="none" strike="noStrike">
                          <a:solidFill>
                            <a:srgbClr val="000000"/>
                          </a:solidFill>
                          <a:effectLst/>
                          <a:latin typeface="Calibri" panose="020F0502020204030204" pitchFamily="34" charset="0"/>
                        </a:rPr>
                        <a:t>eArrest.05 - CPR Care Provided Prior to EMS Arrival</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1100" b="0" i="0" u="none" strike="noStrike">
                          <a:solidFill>
                            <a:srgbClr val="000000"/>
                          </a:solidFill>
                          <a:effectLst/>
                          <a:latin typeface="Calibri" panose="020F0502020204030204" pitchFamily="34" charset="0"/>
                        </a:rPr>
                        <a:t>eArrest.20 - Who First Initiated CPR</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66995728"/>
                  </a:ext>
                </a:extLst>
              </a:tr>
              <a:tr h="179751">
                <a:tc>
                  <a:txBody>
                    <a:bodyPr/>
                    <a:lstStyle/>
                    <a:p>
                      <a:pPr algn="l" fontAlgn="ctr"/>
                      <a:r>
                        <a:rPr lang="en-US" sz="1100" b="0" i="0" u="none" strike="noStrike">
                          <a:solidFill>
                            <a:srgbClr val="000000"/>
                          </a:solidFill>
                          <a:effectLst/>
                          <a:latin typeface="Calibri" panose="020F0502020204030204" pitchFamily="34" charset="0"/>
                        </a:rPr>
                        <a:t>eArrest.06 - Who Provided CPR Prior to EMS Arrival</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645893859"/>
                  </a:ext>
                </a:extLst>
              </a:tr>
              <a:tr h="179751">
                <a:tc rowSpan="2">
                  <a:txBody>
                    <a:bodyPr/>
                    <a:lstStyle/>
                    <a:p>
                      <a:pPr algn="ctr" fontAlgn="ctr"/>
                      <a:r>
                        <a:rPr lang="en-US" sz="1100" b="0" i="0" u="none" strike="noStrike">
                          <a:solidFill>
                            <a:srgbClr val="000000"/>
                          </a:solidFill>
                          <a:effectLst/>
                          <a:latin typeface="Calibri" panose="020F0502020204030204" pitchFamily="34" charset="0"/>
                        </a:rPr>
                        <a:t>eArrest.08 - Who Used AED Prior to EMS Arrival</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eArrest.21 - Who First Applied the AED</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7191337"/>
                  </a:ext>
                </a:extLst>
              </a:tr>
              <a:tr h="179751">
                <a:tc v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eArrest.22 - Who First Defibrillated the Patient</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4218509"/>
                  </a:ext>
                </a:extLst>
              </a:tr>
              <a:tr h="179751">
                <a:tc>
                  <a:txBody>
                    <a:bodyPr/>
                    <a:lstStyle/>
                    <a:p>
                      <a:pPr algn="ctr" fontAlgn="ctr"/>
                      <a:r>
                        <a:rPr lang="en-US" sz="1100" b="0" i="0" u="none" strike="noStrike">
                          <a:solidFill>
                            <a:srgbClr val="000000"/>
                          </a:solidFill>
                          <a:effectLst/>
                          <a:latin typeface="Calibri" panose="020F0502020204030204" pitchFamily="34" charset="0"/>
                        </a:rPr>
                        <a:t>(Reactivated from V3.3.4)</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eArrest.10 - Therapeutic Hypothermia by EMS</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7110960"/>
                  </a:ext>
                </a:extLst>
              </a:tr>
              <a:tr h="179751">
                <a:tc rowSpan="4">
                  <a:txBody>
                    <a:bodyPr/>
                    <a:lstStyle/>
                    <a:p>
                      <a:pPr algn="ctr" fontAlgn="ctr"/>
                      <a:r>
                        <a:rPr lang="en-US" sz="1100" b="0" i="0" u="none" strike="noStrike">
                          <a:solidFill>
                            <a:srgbClr val="000000"/>
                          </a:solidFill>
                          <a:effectLst/>
                          <a:latin typeface="Calibri" panose="020F0502020204030204" pitchFamily="34" charset="0"/>
                        </a:rPr>
                        <a:t>eExam.08 - Chest/Lungs Assessment</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eExam.22 - Lung Assessment Finding Location</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3413080"/>
                  </a:ext>
                </a:extLst>
              </a:tr>
              <a:tr h="179751">
                <a:tc v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eExam.23 - Lung Assessment</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6584491"/>
                  </a:ext>
                </a:extLst>
              </a:tr>
              <a:tr h="179751">
                <a:tc v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eExam.24 - Chest Assessment Finding Location</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0918999"/>
                  </a:ext>
                </a:extLst>
              </a:tr>
              <a:tr h="179751">
                <a:tc v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eExam.25 - Chest Assessment</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1661725"/>
                  </a:ext>
                </a:extLst>
              </a:tr>
              <a:tr h="179751">
                <a:tc rowSpan="2">
                  <a:txBody>
                    <a:bodyPr/>
                    <a:lstStyle/>
                    <a:p>
                      <a:pPr algn="ctr" fontAlgn="ctr"/>
                      <a:r>
                        <a:rPr lang="en-US" sz="1100" b="0" i="0" u="none" strike="noStrike">
                          <a:solidFill>
                            <a:srgbClr val="000000"/>
                          </a:solidFill>
                          <a:effectLst/>
                          <a:latin typeface="Calibri" panose="020F0502020204030204" pitchFamily="34" charset="0"/>
                        </a:rPr>
                        <a:t>eResponse.15 - Level of Care of This Unit</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eResponse.07 - Unit Transport and Equipment Capability</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6976665"/>
                  </a:ext>
                </a:extLst>
              </a:tr>
              <a:tr h="179751">
                <a:tc v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eDisposition.32 - Level of Care Provided per Protocol</a:t>
                      </a:r>
                    </a:p>
                  </a:txBody>
                  <a:tcPr marL="67284"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4425953"/>
                  </a:ext>
                </a:extLst>
              </a:tr>
              <a:tr h="179751">
                <a:tc rowSpan="5">
                  <a:txBody>
                    <a:bodyPr/>
                    <a:lstStyle/>
                    <a:p>
                      <a:pPr algn="ctr" fontAlgn="ctr"/>
                      <a:r>
                        <a:rPr lang="en-US" sz="1100" b="0" i="0" u="none" strike="noStrike">
                          <a:solidFill>
                            <a:srgbClr val="000000"/>
                          </a:solidFill>
                          <a:effectLst/>
                          <a:latin typeface="Calibri" panose="020F0502020204030204" pitchFamily="34" charset="0"/>
                        </a:rPr>
                        <a:t>eDisposition.12 - Incident/Patient Disposition</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eDisposition.27 - Unit Disposition</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8260430"/>
                  </a:ext>
                </a:extLst>
              </a:tr>
              <a:tr h="17975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eDisposition.28 - Patient Evaluation/Care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3031840"/>
                  </a:ext>
                </a:extLst>
              </a:tr>
              <a:tr h="17975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eDisposition.29 - Crew Disposition</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9121232"/>
                  </a:ext>
                </a:extLst>
              </a:tr>
              <a:tr h="17975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eDisposition.30 - Transport Disposition</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78078528"/>
                  </a:ext>
                </a:extLst>
              </a:tr>
              <a:tr h="17975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eDisposition.31 - Reason for Refusal/Release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9901249"/>
                  </a:ext>
                </a:extLst>
              </a:tr>
              <a:tr h="179751">
                <a:tc rowSpan="2">
                  <a:txBody>
                    <a:bodyPr/>
                    <a:lstStyle/>
                    <a:p>
                      <a:pPr algn="ctr" fontAlgn="ctr"/>
                      <a:r>
                        <a:rPr lang="en-US" sz="1100" b="0" i="0" u="none" strike="noStrike">
                          <a:solidFill>
                            <a:srgbClr val="000000"/>
                          </a:solidFill>
                          <a:effectLst/>
                          <a:latin typeface="Calibri" panose="020F0502020204030204" pitchFamily="34" charset="0"/>
                        </a:rPr>
                        <a:t>eResponse.15 - Level of Care of This Unit</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eResponse.07 - Unit Transport and Equipment Capability</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7224740"/>
                  </a:ext>
                </a:extLst>
              </a:tr>
              <a:tr h="17975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eDisposition.32 - Level of Care Provided per Protocol</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0505554"/>
                  </a:ext>
                </a:extLst>
              </a:tr>
              <a:tr h="351829">
                <a:tc>
                  <a:txBody>
                    <a:bodyPr/>
                    <a:lstStyle/>
                    <a:p>
                      <a:pPr algn="l" fontAlgn="b"/>
                      <a:r>
                        <a:rPr lang="en-US" sz="1100" b="0" i="0" u="none" strike="noStrike">
                          <a:solidFill>
                            <a:srgbClr val="000000"/>
                          </a:solidFill>
                          <a:effectLst/>
                          <a:latin typeface="Calibri" panose="020F0502020204030204" pitchFamily="34" charset="0"/>
                        </a:rPr>
                        <a:t>dConfiguration.02 - State Certification/Licensure Levels</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sConfiguration.01 - State Certification/Licensure Levels</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3306420"/>
                  </a:ext>
                </a:extLst>
              </a:tr>
              <a:tr h="351829">
                <a:tc>
                  <a:txBody>
                    <a:bodyPr/>
                    <a:lstStyle/>
                    <a:p>
                      <a:pPr algn="l" fontAlgn="b"/>
                      <a:r>
                        <a:rPr lang="en-US" sz="1100" b="0" i="0" u="none" strike="noStrike">
                          <a:solidFill>
                            <a:srgbClr val="000000"/>
                          </a:solidFill>
                          <a:effectLst/>
                          <a:latin typeface="Calibri" panose="020F0502020204030204" pitchFamily="34" charset="0"/>
                        </a:rPr>
                        <a:t>dConfiguration.03 - Procedures Permitted by the State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sConfiguration.03 - Procedures Permitted by the State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3481091"/>
                  </a:ext>
                </a:extLst>
              </a:tr>
              <a:tr h="351829">
                <a:tc>
                  <a:txBody>
                    <a:bodyPr/>
                    <a:lstStyle/>
                    <a:p>
                      <a:pPr algn="l" fontAlgn="b"/>
                      <a:r>
                        <a:rPr lang="en-US" sz="1100" b="0" i="0" u="none" strike="noStrike">
                          <a:solidFill>
                            <a:srgbClr val="000000"/>
                          </a:solidFill>
                          <a:effectLst/>
                          <a:latin typeface="Calibri" panose="020F0502020204030204" pitchFamily="34" charset="0"/>
                        </a:rPr>
                        <a:t>dConfiguration.04 - Medications Permitted by the State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sConfiguration.05 - Medications Permitted by the State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4033554"/>
                  </a:ext>
                </a:extLst>
              </a:tr>
              <a:tr h="179751">
                <a:tc>
                  <a:txBody>
                    <a:bodyPr/>
                    <a:lstStyle/>
                    <a:p>
                      <a:pPr algn="l" fontAlgn="b"/>
                      <a:r>
                        <a:rPr lang="en-US" sz="1100" b="0" i="0" u="none" strike="noStrike">
                          <a:solidFill>
                            <a:srgbClr val="000000"/>
                          </a:solidFill>
                          <a:effectLst/>
                          <a:latin typeface="Calibri" panose="020F0502020204030204" pitchFamily="34" charset="0"/>
                        </a:rPr>
                        <a:t>dConfiguration.05 - Protocols Permitted by the State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sConfiguration.06 - Protocols Permitted by the State</a:t>
                      </a:r>
                    </a:p>
                  </a:txBody>
                  <a:tcPr marL="67284"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9935018"/>
                  </a:ext>
                </a:extLst>
              </a:tr>
            </a:tbl>
          </a:graphicData>
        </a:graphic>
      </p:graphicFrame>
    </p:spTree>
    <p:extLst>
      <p:ext uri="{BB962C8B-B14F-4D97-AF65-F5344CB8AC3E}">
        <p14:creationId xmlns:p14="http://schemas.microsoft.com/office/powerpoint/2010/main" val="185238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85" y="508695"/>
            <a:ext cx="8991600" cy="838200"/>
          </a:xfrm>
        </p:spPr>
        <p:txBody>
          <a:bodyPr>
            <a:normAutofit/>
          </a:bodyPr>
          <a:lstStyle/>
          <a:p>
            <a:r>
              <a:rPr lang="en-US" sz="3300" b="1" dirty="0">
                <a:solidFill>
                  <a:srgbClr val="C00000"/>
                </a:solidFill>
                <a:effectLst>
                  <a:outerShdw blurRad="38100" dist="38100" dir="2700000" algn="tl">
                    <a:srgbClr val="000000">
                      <a:alpha val="43137"/>
                    </a:srgbClr>
                  </a:outerShdw>
                </a:effectLst>
              </a:rPr>
              <a:t>Changes in Submission Requirements to NEMSIS</a:t>
            </a:r>
            <a:endParaRPr lang="en-US" sz="16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23</a:t>
            </a:fld>
            <a:endParaRPr lang="en-US" sz="1600" dirty="0">
              <a:solidFill>
                <a:schemeClr val="tx1"/>
              </a:solidFill>
            </a:endParaRPr>
          </a:p>
        </p:txBody>
      </p:sp>
      <p:sp>
        <p:nvSpPr>
          <p:cNvPr id="5" name="TextBox 4"/>
          <p:cNvSpPr txBox="1"/>
          <p:nvPr/>
        </p:nvSpPr>
        <p:spPr>
          <a:xfrm>
            <a:off x="304800" y="1219200"/>
            <a:ext cx="8361485" cy="1538883"/>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1400" b="1" dirty="0"/>
              <a:t>These are </a:t>
            </a:r>
            <a:r>
              <a:rPr lang="en-US" sz="1400" b="1" i="1" dirty="0"/>
              <a:t>Existing Elements </a:t>
            </a:r>
            <a:r>
              <a:rPr lang="en-US" sz="1400" b="1" dirty="0"/>
              <a:t>that have been demoted from or promoted to the requirement to be submitted to NEMSIS as part of the national dataset.  </a:t>
            </a:r>
          </a:p>
          <a:p>
            <a:pPr marL="285750" indent="-285750">
              <a:spcBef>
                <a:spcPts val="600"/>
              </a:spcBef>
              <a:buFont typeface="Arial" panose="020B0604020202020204" pitchFamily="34" charset="0"/>
              <a:buChar char="•"/>
            </a:pPr>
            <a:r>
              <a:rPr lang="en-US" sz="1400" b="1" dirty="0"/>
              <a:t>The Elements have not been removed from the dataset and remain useable at the state and local level regardless of their status. </a:t>
            </a:r>
          </a:p>
          <a:p>
            <a:pPr marL="285750" indent="-285750">
              <a:spcBef>
                <a:spcPts val="600"/>
              </a:spcBef>
              <a:buFont typeface="Arial" panose="020B0604020202020204" pitchFamily="34" charset="0"/>
              <a:buChar char="•"/>
            </a:pPr>
            <a:r>
              <a:rPr lang="en-US" sz="1400" b="1" dirty="0"/>
              <a:t>These changes may impact point-of-entry business and Schematron rules and require updates to those rules</a:t>
            </a:r>
            <a:endParaRPr lang="en-US" sz="1400" dirty="0"/>
          </a:p>
        </p:txBody>
      </p:sp>
      <p:graphicFrame>
        <p:nvGraphicFramePr>
          <p:cNvPr id="3" name="Table 2"/>
          <p:cNvGraphicFramePr>
            <a:graphicFrameLocks noGrp="1"/>
          </p:cNvGraphicFramePr>
          <p:nvPr>
            <p:extLst>
              <p:ext uri="{D42A27DB-BD31-4B8C-83A1-F6EECF244321}">
                <p14:modId xmlns:p14="http://schemas.microsoft.com/office/powerpoint/2010/main" val="2139926811"/>
              </p:ext>
            </p:extLst>
          </p:nvPr>
        </p:nvGraphicFramePr>
        <p:xfrm>
          <a:off x="370742" y="3200400"/>
          <a:ext cx="8392258" cy="2447438"/>
        </p:xfrm>
        <a:graphic>
          <a:graphicData uri="http://schemas.openxmlformats.org/drawingml/2006/table">
            <a:tbl>
              <a:tblPr/>
              <a:tblGrid>
                <a:gridCol w="3953365">
                  <a:extLst>
                    <a:ext uri="{9D8B030D-6E8A-4147-A177-3AD203B41FA5}">
                      <a16:colId xmlns:a16="http://schemas.microsoft.com/office/drawing/2014/main" val="2334385336"/>
                    </a:ext>
                  </a:extLst>
                </a:gridCol>
                <a:gridCol w="4438893">
                  <a:extLst>
                    <a:ext uri="{9D8B030D-6E8A-4147-A177-3AD203B41FA5}">
                      <a16:colId xmlns:a16="http://schemas.microsoft.com/office/drawing/2014/main" val="1376013567"/>
                    </a:ext>
                  </a:extLst>
                </a:gridCol>
              </a:tblGrid>
              <a:tr h="167941">
                <a:tc>
                  <a:txBody>
                    <a:bodyPr/>
                    <a:lstStyle/>
                    <a:p>
                      <a:pPr algn="ctr" fontAlgn="ctr"/>
                      <a:r>
                        <a:rPr lang="en-US" sz="1100" b="1" i="0" u="none" strike="noStrike">
                          <a:solidFill>
                            <a:srgbClr val="000000"/>
                          </a:solidFill>
                          <a:effectLst/>
                          <a:latin typeface="Calibri" panose="020F0502020204030204" pitchFamily="34" charset="0"/>
                        </a:rPr>
                        <a:t>Demoted from Requirement for National Data Submission</a:t>
                      </a:r>
                    </a:p>
                  </a:txBody>
                  <a:tcPr marL="7177" marR="7177" marT="717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Promoted to Requirement for National Data Submission</a:t>
                      </a:r>
                    </a:p>
                  </a:txBody>
                  <a:tcPr marL="7177" marR="7177" marT="717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79840562"/>
                  </a:ext>
                </a:extLst>
              </a:tr>
              <a:tr h="167941">
                <a:tc>
                  <a:txBody>
                    <a:bodyPr/>
                    <a:lstStyle/>
                    <a:p>
                      <a:pPr algn="l" fontAlgn="b"/>
                      <a:r>
                        <a:rPr lang="en-US" sz="1100" b="0" i="0" u="none" strike="noStrike">
                          <a:solidFill>
                            <a:srgbClr val="000000"/>
                          </a:solidFill>
                          <a:effectLst/>
                          <a:latin typeface="Calibri" panose="020F0502020204030204" pitchFamily="34" charset="0"/>
                        </a:rPr>
                        <a:t>dAgency.15 - Statistical Calendar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eMedications.04 - Medication Administered Route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0348655"/>
                  </a:ext>
                </a:extLst>
              </a:tr>
              <a:tr h="167941">
                <a:tc>
                  <a:txBody>
                    <a:bodyPr/>
                    <a:lstStyle/>
                    <a:p>
                      <a:pPr algn="l" fontAlgn="b"/>
                      <a:r>
                        <a:rPr lang="en-US" sz="1100" b="0" i="0" u="none" strike="noStrike">
                          <a:solidFill>
                            <a:srgbClr val="000000"/>
                          </a:solidFill>
                          <a:effectLst/>
                          <a:latin typeface="Calibri" panose="020F0502020204030204" pitchFamily="34" charset="0"/>
                        </a:rPr>
                        <a:t>dAgency.16 - Total Primary Service Area Size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eOther.06 - The Type of Work-Related Injury, Death or Suspected Exposure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2244542"/>
                  </a:ext>
                </a:extLst>
              </a:tr>
              <a:tr h="167941">
                <a:tc>
                  <a:txBody>
                    <a:bodyPr/>
                    <a:lstStyle/>
                    <a:p>
                      <a:pPr algn="l" fontAlgn="b"/>
                      <a:r>
                        <a:rPr lang="en-US" sz="1100" b="0" i="0" u="none" strike="noStrike">
                          <a:solidFill>
                            <a:srgbClr val="000000"/>
                          </a:solidFill>
                          <a:effectLst/>
                          <a:latin typeface="Calibri" panose="020F0502020204030204" pitchFamily="34" charset="0"/>
                        </a:rPr>
                        <a:t>dAgency.17 - Total Service Area Population</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eOutcome.09 - Emergency Department Procedures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5560323"/>
                  </a:ext>
                </a:extLst>
              </a:tr>
              <a:tr h="167941">
                <a:tc>
                  <a:txBody>
                    <a:bodyPr/>
                    <a:lstStyle/>
                    <a:p>
                      <a:pPr algn="l" fontAlgn="b"/>
                      <a:r>
                        <a:rPr lang="en-US" sz="1100" b="0" i="0" u="none" strike="noStrike">
                          <a:solidFill>
                            <a:srgbClr val="000000"/>
                          </a:solidFill>
                          <a:effectLst/>
                          <a:latin typeface="Calibri" panose="020F0502020204030204" pitchFamily="34" charset="0"/>
                        </a:rPr>
                        <a:t>dAgency.18 - 911 EMS Call Center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eOutcome.10 - Emergency Department Diagnosis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6032535"/>
                  </a:ext>
                </a:extLst>
              </a:tr>
              <a:tr h="167941">
                <a:tc>
                  <a:txBody>
                    <a:bodyPr/>
                    <a:lstStyle/>
                    <a:p>
                      <a:pPr algn="l" fontAlgn="b"/>
                      <a:r>
                        <a:rPr lang="en-US" sz="1100" b="0" i="0" u="none" strike="noStrike">
                          <a:solidFill>
                            <a:srgbClr val="000000"/>
                          </a:solidFill>
                          <a:effectLst/>
                          <a:latin typeface="Calibri" panose="020F0502020204030204" pitchFamily="34" charset="0"/>
                        </a:rPr>
                        <a:t>dAgency.19 - EMS Dispatch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eOutcome.11 - Date/Time of Hospital Admission</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0188520"/>
                  </a:ext>
                </a:extLst>
              </a:tr>
              <a:tr h="167941">
                <a:tc>
                  <a:txBody>
                    <a:bodyPr/>
                    <a:lstStyle/>
                    <a:p>
                      <a:pPr algn="l" fontAlgn="b"/>
                      <a:r>
                        <a:rPr lang="en-US" sz="1100" b="0" i="0" u="none" strike="noStrike">
                          <a:solidFill>
                            <a:srgbClr val="000000"/>
                          </a:solidFill>
                          <a:effectLst/>
                          <a:latin typeface="Calibri" panose="020F0502020204030204" pitchFamily="34" charset="0"/>
                        </a:rPr>
                        <a:t>dAgency.20 - EMS Patient Transport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eOutcome.12 - Hospital Procedures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2713906"/>
                  </a:ext>
                </a:extLst>
              </a:tr>
              <a:tr h="167941">
                <a:tc>
                  <a:txBody>
                    <a:bodyPr/>
                    <a:lstStyle/>
                    <a:p>
                      <a:pPr algn="l" fontAlgn="b"/>
                      <a:r>
                        <a:rPr lang="en-US" sz="1100" b="0" i="0" u="none" strike="noStrike">
                          <a:solidFill>
                            <a:srgbClr val="000000"/>
                          </a:solidFill>
                          <a:effectLst/>
                          <a:latin typeface="Calibri" panose="020F0502020204030204" pitchFamily="34" charset="0"/>
                        </a:rPr>
                        <a:t>dAgency.21 - EMS Patient Contact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eOutcome.13 - Hospital Diagnosis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608540"/>
                  </a:ext>
                </a:extLst>
              </a:tr>
              <a:tr h="167941">
                <a:tc>
                  <a:txBody>
                    <a:bodyPr/>
                    <a:lstStyle/>
                    <a:p>
                      <a:pPr algn="l" fontAlgn="b"/>
                      <a:r>
                        <a:rPr lang="en-US" sz="1100" b="0" i="0" u="none" strike="noStrike">
                          <a:solidFill>
                            <a:srgbClr val="000000"/>
                          </a:solidFill>
                          <a:effectLst/>
                          <a:latin typeface="Calibri" panose="020F0502020204030204" pitchFamily="34" charset="0"/>
                        </a:rPr>
                        <a:t>dAgency.22 - EMS Billable Calls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eOutcome.16 - Date/Time of Hospital Discharge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3368232"/>
                  </a:ext>
                </a:extLst>
              </a:tr>
              <a:tr h="167941">
                <a:tc>
                  <a:txBody>
                    <a:bodyPr/>
                    <a:lstStyle/>
                    <a:p>
                      <a:pPr algn="l" fontAlgn="b"/>
                      <a:r>
                        <a:rPr lang="en-US" sz="1100" b="0" i="0" u="none" strike="noStrike">
                          <a:solidFill>
                            <a:srgbClr val="000000"/>
                          </a:solidFill>
                          <a:effectLst/>
                          <a:latin typeface="Calibri" panose="020F0502020204030204" pitchFamily="34" charset="0"/>
                        </a:rPr>
                        <a:t>dConfiguration.11</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eSituation.18 - Date/Time Last Known Well</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9119521"/>
                  </a:ext>
                </a:extLst>
              </a:tr>
              <a:tr h="167941">
                <a:tc>
                  <a:txBody>
                    <a:bodyPr/>
                    <a:lstStyle/>
                    <a:p>
                      <a:pPr algn="l" fontAlgn="b"/>
                      <a:r>
                        <a:rPr lang="en-US" sz="1100" b="0" i="0" u="none" strike="noStrike">
                          <a:solidFill>
                            <a:srgbClr val="000000"/>
                          </a:solidFill>
                          <a:effectLst/>
                          <a:latin typeface="Calibri" panose="020F0502020204030204" pitchFamily="34" charset="0"/>
                        </a:rPr>
                        <a:t>dConfiguration.15</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50016866"/>
                  </a:ext>
                </a:extLst>
              </a:tr>
              <a:tr h="167941">
                <a:tc>
                  <a:txBody>
                    <a:bodyPr/>
                    <a:lstStyle/>
                    <a:p>
                      <a:pPr algn="l" fontAlgn="b"/>
                      <a:r>
                        <a:rPr lang="en-US" sz="1100" b="0" i="0" u="none" strike="noStrike">
                          <a:solidFill>
                            <a:srgbClr val="000000"/>
                          </a:solidFill>
                          <a:effectLst/>
                          <a:latin typeface="Calibri" panose="020F0502020204030204" pitchFamily="34" charset="0"/>
                        </a:rPr>
                        <a:t>eOther.05 - Suspected EMS Work Related Exposure, Injury, or Death</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1925780"/>
                  </a:ext>
                </a:extLst>
              </a:tr>
              <a:tr h="167941">
                <a:tc>
                  <a:txBody>
                    <a:bodyPr/>
                    <a:lstStyle/>
                    <a:p>
                      <a:pPr algn="l" fontAlgn="b"/>
                      <a:r>
                        <a:rPr lang="en-US" sz="1100" b="0" i="0" u="none" strike="noStrike">
                          <a:solidFill>
                            <a:srgbClr val="000000"/>
                          </a:solidFill>
                          <a:effectLst/>
                          <a:latin typeface="Calibri" panose="020F0502020204030204" pitchFamily="34" charset="0"/>
                        </a:rPr>
                        <a:t>eProtocols.02 - Protocol Age Category</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23649589"/>
                  </a:ext>
                </a:extLst>
              </a:tr>
              <a:tr h="167941">
                <a:tc>
                  <a:txBody>
                    <a:bodyPr/>
                    <a:lstStyle/>
                    <a:p>
                      <a:pPr algn="l" fontAlgn="b"/>
                      <a:r>
                        <a:rPr lang="en-US" sz="1100" b="0" i="0" u="none" strike="noStrike">
                          <a:solidFill>
                            <a:srgbClr val="000000"/>
                          </a:solidFill>
                          <a:effectLst/>
                          <a:latin typeface="Calibri" panose="020F0502020204030204" pitchFamily="34" charset="0"/>
                        </a:rPr>
                        <a:t>eVitals.08 - Method of Blood Pressure Measurement</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94995497"/>
                  </a:ext>
                </a:extLst>
              </a:tr>
            </a:tbl>
          </a:graphicData>
        </a:graphic>
      </p:graphicFrame>
    </p:spTree>
    <p:extLst>
      <p:ext uri="{BB962C8B-B14F-4D97-AF65-F5344CB8AC3E}">
        <p14:creationId xmlns:p14="http://schemas.microsoft.com/office/powerpoint/2010/main" val="3492114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4800" b="1" dirty="0">
                <a:solidFill>
                  <a:srgbClr val="C00000"/>
                </a:solidFill>
                <a:effectLst>
                  <a:outerShdw blurRad="38100" dist="38100" dir="2700000" algn="tl">
                    <a:srgbClr val="000000">
                      <a:alpha val="43137"/>
                    </a:srgbClr>
                  </a:outerShdw>
                </a:effectLst>
              </a:rPr>
              <a:t>Questions?</a:t>
            </a:r>
            <a:endParaRPr lang="en-US" sz="4800" dirty="0"/>
          </a:p>
        </p:txBody>
      </p:sp>
      <p:sp>
        <p:nvSpPr>
          <p:cNvPr id="3" name="Content Placeholder 2"/>
          <p:cNvSpPr>
            <a:spLocks noGrp="1"/>
          </p:cNvSpPr>
          <p:nvPr>
            <p:ph idx="1"/>
          </p:nvPr>
        </p:nvSpPr>
        <p:spPr>
          <a:xfrm>
            <a:off x="457200" y="1752600"/>
            <a:ext cx="8229600" cy="4373563"/>
          </a:xfrm>
        </p:spPr>
        <p:txBody>
          <a:bodyPr>
            <a:normAutofit/>
          </a:bodyPr>
          <a:lstStyle/>
          <a:p>
            <a:endParaRPr lang="en-US" dirty="0"/>
          </a:p>
          <a:p>
            <a:pPr marL="0" indent="0" algn="ctr">
              <a:buNone/>
            </a:pPr>
            <a:r>
              <a:rPr lang="en-US" dirty="0"/>
              <a:t>Please address any questions you may have to the NEMSIS Technical Assistance Center or your State EMS Data Management Team</a:t>
            </a:r>
          </a:p>
          <a:p>
            <a:pPr marL="0" indent="0">
              <a:buNone/>
            </a:pPr>
            <a:endParaRPr lang="en-US" dirty="0"/>
          </a:p>
          <a:p>
            <a:pPr marL="0" indent="0">
              <a:buNone/>
            </a:pPr>
            <a:endParaRPr lang="en-US" dirty="0"/>
          </a:p>
          <a:p>
            <a:pPr marL="0" indent="0" algn="ctr">
              <a:buNone/>
            </a:pPr>
            <a:endParaRPr lang="en-US" sz="1200" dirty="0"/>
          </a:p>
          <a:p>
            <a:pPr marL="0" indent="0" algn="ctr">
              <a:buNone/>
            </a:pPr>
            <a:endParaRPr lang="en-US" sz="1200" dirty="0"/>
          </a:p>
          <a:p>
            <a:pPr marL="0" indent="0" algn="ctr">
              <a:buNone/>
            </a:pPr>
            <a:r>
              <a:rPr lang="en-US" sz="1200" dirty="0"/>
              <a:t>This document is intended to be an informative overview of the changes in NEMSIS V3.5. The information contained here may be less specific or a combination of facts used in the interests of summarizing the data for easier reading. Please visit the NEMSIS website at </a:t>
            </a:r>
            <a:r>
              <a:rPr lang="en-US" sz="1200" dirty="0">
                <a:hlinkClick r:id="rId2"/>
              </a:rPr>
              <a:t>www.nemsis.org</a:t>
            </a:r>
            <a:r>
              <a:rPr lang="en-US" sz="1200" dirty="0"/>
              <a:t> for the definitive references, resources and technical specifications for V3.5. CC</a:t>
            </a:r>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24</a:t>
            </a:fld>
            <a:endParaRPr lang="en-US" sz="1600" dirty="0">
              <a:solidFill>
                <a:schemeClr val="tx1"/>
              </a:solidFill>
            </a:endParaRPr>
          </a:p>
        </p:txBody>
      </p:sp>
    </p:spTree>
    <p:extLst>
      <p:ext uri="{BB962C8B-B14F-4D97-AF65-F5344CB8AC3E}">
        <p14:creationId xmlns:p14="http://schemas.microsoft.com/office/powerpoint/2010/main" val="40832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408" y="533400"/>
            <a:ext cx="8238392" cy="1066800"/>
          </a:xfrm>
        </p:spPr>
        <p:txBody>
          <a:bodyPr>
            <a:normAutofit/>
          </a:bodyPr>
          <a:lstStyle/>
          <a:p>
            <a:r>
              <a:rPr lang="en-US" sz="3600" b="1" dirty="0">
                <a:solidFill>
                  <a:srgbClr val="C00000"/>
                </a:solidFill>
                <a:effectLst>
                  <a:outerShdw blurRad="38100" dist="38100" dir="2700000" algn="tl">
                    <a:srgbClr val="000000">
                      <a:alpha val="43137"/>
                    </a:srgbClr>
                  </a:outerShdw>
                </a:effectLst>
                <a:latin typeface="+mn-lt"/>
                <a:ea typeface="+mn-ea"/>
                <a:cs typeface="+mn-cs"/>
              </a:rPr>
              <a:t>What were the goals of the V3.5 Change?</a:t>
            </a:r>
            <a:endParaRPr lang="en-US" sz="3600" b="1" dirty="0">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304800" y="1579995"/>
            <a:ext cx="8534400" cy="5278005"/>
          </a:xfrm>
        </p:spPr>
        <p:txBody>
          <a:bodyPr>
            <a:noAutofit/>
          </a:bodyPr>
          <a:lstStyle/>
          <a:p>
            <a:pPr>
              <a:spcBef>
                <a:spcPts val="450"/>
              </a:spcBef>
              <a:spcAft>
                <a:spcPts val="450"/>
              </a:spcAft>
            </a:pPr>
            <a:r>
              <a:rPr lang="en-US" sz="2000" dirty="0"/>
              <a:t>The primary goal of the V3.5 change was to improve the ability and flexibility to fully describe an EMS event in a away that couldn’t be done in previous NEMSIS dataset versions.</a:t>
            </a:r>
          </a:p>
          <a:p>
            <a:pPr lvl="1">
              <a:spcBef>
                <a:spcPts val="450"/>
              </a:spcBef>
              <a:spcAft>
                <a:spcPts val="450"/>
              </a:spcAft>
            </a:pPr>
            <a:r>
              <a:rPr lang="en-US" sz="1600" dirty="0"/>
              <a:t>States and services needed more cohesive and flexible data to track, analyze and sometimes justify changes in the delivery of EMS care, environment and integration into the broader healthcare system.  </a:t>
            </a:r>
          </a:p>
          <a:p>
            <a:pPr lvl="1">
              <a:spcBef>
                <a:spcPts val="450"/>
              </a:spcBef>
              <a:spcAft>
                <a:spcPts val="450"/>
              </a:spcAft>
            </a:pPr>
            <a:r>
              <a:rPr lang="en-US" sz="1600" dirty="0"/>
              <a:t>Previous versions had limited ability to look at things like interfacility transfer levels, types and patterns, MIH programs, level and type of equipment available compared to the level of care actually provided. This lead to many custom elements and values being created to address these needs. </a:t>
            </a:r>
          </a:p>
          <a:p>
            <a:pPr lvl="1">
              <a:spcBef>
                <a:spcPts val="450"/>
              </a:spcBef>
              <a:spcAft>
                <a:spcPts val="450"/>
              </a:spcAft>
            </a:pPr>
            <a:r>
              <a:rPr lang="en-US" sz="1600" dirty="0"/>
              <a:t>V3.5 was the opportunity to address these challenges and limitations. </a:t>
            </a:r>
          </a:p>
          <a:p>
            <a:pPr>
              <a:spcBef>
                <a:spcPts val="450"/>
              </a:spcBef>
              <a:spcAft>
                <a:spcPts val="450"/>
              </a:spcAft>
            </a:pPr>
            <a:r>
              <a:rPr lang="en-US" sz="2000" dirty="0"/>
              <a:t>Secondary goals included addressing the normal technical updates, addition of values needed, clarification of element names, definitions and updates to requirements generally seen in any version update. </a:t>
            </a:r>
          </a:p>
        </p:txBody>
      </p:sp>
      <p:sp>
        <p:nvSpPr>
          <p:cNvPr id="4" name="Slide Number Placeholder 3"/>
          <p:cNvSpPr>
            <a:spLocks noGrp="1"/>
          </p:cNvSpPr>
          <p:nvPr>
            <p:ph type="sldNum" sz="quarter" idx="12"/>
          </p:nvPr>
        </p:nvSpPr>
        <p:spPr/>
        <p:txBody>
          <a:bodyPr/>
          <a:lstStyle/>
          <a:p>
            <a:r>
              <a:rPr lang="en-US" sz="1600" dirty="0">
                <a:solidFill>
                  <a:schemeClr val="tx1"/>
                </a:solidFill>
              </a:rPr>
              <a:t>3</a:t>
            </a:r>
          </a:p>
        </p:txBody>
      </p:sp>
    </p:spTree>
    <p:extLst>
      <p:ext uri="{BB962C8B-B14F-4D97-AF65-F5344CB8AC3E}">
        <p14:creationId xmlns:p14="http://schemas.microsoft.com/office/powerpoint/2010/main" val="323770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900" b="1" dirty="0">
                <a:solidFill>
                  <a:srgbClr val="C00000"/>
                </a:solidFill>
                <a:effectLst>
                  <a:outerShdw blurRad="38100" dist="38100" dir="2700000" algn="tl">
                    <a:srgbClr val="000000">
                      <a:alpha val="43137"/>
                    </a:srgbClr>
                  </a:outerShdw>
                </a:effectLst>
                <a:latin typeface="+mn-lt"/>
                <a:ea typeface="+mn-ea"/>
                <a:cs typeface="+mn-cs"/>
              </a:rPr>
              <a:t>Describing the Whole EMS Event</a:t>
            </a:r>
            <a:br>
              <a:rPr lang="en-US" b="1" dirty="0"/>
            </a:br>
            <a:r>
              <a:rPr lang="en-US" sz="3100" dirty="0">
                <a:effectLst>
                  <a:outerShdw blurRad="38100" dist="38100" dir="2700000" algn="tl">
                    <a:srgbClr val="000000">
                      <a:alpha val="43137"/>
                    </a:srgbClr>
                  </a:outerShdw>
                </a:effectLst>
                <a:latin typeface="+mn-lt"/>
                <a:ea typeface="+mn-ea"/>
                <a:cs typeface="+mn-cs"/>
              </a:rPr>
              <a:t>What do we need to know?</a:t>
            </a:r>
          </a:p>
        </p:txBody>
      </p:sp>
      <p:sp>
        <p:nvSpPr>
          <p:cNvPr id="3" name="Content Placeholder 2"/>
          <p:cNvSpPr>
            <a:spLocks noGrp="1"/>
          </p:cNvSpPr>
          <p:nvPr>
            <p:ph idx="1"/>
          </p:nvPr>
        </p:nvSpPr>
        <p:spPr>
          <a:xfrm>
            <a:off x="304800" y="1752600"/>
            <a:ext cx="8534400" cy="4592205"/>
          </a:xfrm>
        </p:spPr>
        <p:txBody>
          <a:bodyPr>
            <a:noAutofit/>
          </a:bodyPr>
          <a:lstStyle/>
          <a:p>
            <a:pPr>
              <a:spcBef>
                <a:spcPts val="450"/>
              </a:spcBef>
              <a:spcAft>
                <a:spcPts val="450"/>
              </a:spcAft>
              <a:buFont typeface="Wingdings" panose="05000000000000000000" pitchFamily="2" charset="2"/>
              <a:buChar char="ü"/>
            </a:pPr>
            <a:r>
              <a:rPr lang="en-US" sz="2000" dirty="0"/>
              <a:t>What kind of call was it? </a:t>
            </a:r>
            <a:r>
              <a:rPr lang="en-US" sz="1400" dirty="0"/>
              <a:t>(Type of Service Requested) </a:t>
            </a:r>
          </a:p>
          <a:p>
            <a:pPr>
              <a:spcBef>
                <a:spcPts val="450"/>
              </a:spcBef>
              <a:spcAft>
                <a:spcPts val="450"/>
              </a:spcAft>
              <a:buFont typeface="Wingdings" panose="05000000000000000000" pitchFamily="2" charset="2"/>
              <a:buChar char="ü"/>
            </a:pPr>
            <a:r>
              <a:rPr lang="en-US" sz="2000" dirty="0"/>
              <a:t>What type and level of resources responded? </a:t>
            </a:r>
          </a:p>
          <a:p>
            <a:pPr>
              <a:spcBef>
                <a:spcPts val="450"/>
              </a:spcBef>
              <a:spcAft>
                <a:spcPts val="450"/>
              </a:spcAft>
              <a:buFont typeface="Wingdings" panose="05000000000000000000" pitchFamily="2" charset="2"/>
              <a:buChar char="ü"/>
            </a:pPr>
            <a:r>
              <a:rPr lang="en-US" sz="2000" dirty="0"/>
              <a:t>Did the unit get on scene and was there patient contact?</a:t>
            </a:r>
          </a:p>
          <a:p>
            <a:pPr>
              <a:spcBef>
                <a:spcPts val="450"/>
              </a:spcBef>
              <a:spcAft>
                <a:spcPts val="450"/>
              </a:spcAft>
              <a:buFont typeface="Wingdings" panose="05000000000000000000" pitchFamily="2" charset="2"/>
              <a:buChar char="ü"/>
            </a:pPr>
            <a:r>
              <a:rPr lang="en-US" sz="2000" dirty="0"/>
              <a:t>If there was a patient, were they evaluated and treated?</a:t>
            </a:r>
          </a:p>
          <a:p>
            <a:pPr>
              <a:spcBef>
                <a:spcPts val="450"/>
              </a:spcBef>
              <a:spcAft>
                <a:spcPts val="450"/>
              </a:spcAft>
              <a:buFont typeface="Wingdings" panose="05000000000000000000" pitchFamily="2" charset="2"/>
              <a:buChar char="ü"/>
            </a:pPr>
            <a:r>
              <a:rPr lang="en-US" sz="2000" dirty="0"/>
              <a:t>What did the crew do </a:t>
            </a:r>
            <a:r>
              <a:rPr lang="en-US" sz="1400" dirty="0"/>
              <a:t>(e.g. provide care, support services)?</a:t>
            </a:r>
          </a:p>
          <a:p>
            <a:pPr>
              <a:spcBef>
                <a:spcPts val="450"/>
              </a:spcBef>
              <a:spcAft>
                <a:spcPts val="450"/>
              </a:spcAft>
              <a:buFont typeface="Wingdings" panose="05000000000000000000" pitchFamily="2" charset="2"/>
              <a:buChar char="ü"/>
            </a:pPr>
            <a:r>
              <a:rPr lang="en-US" sz="2000" dirty="0"/>
              <a:t>What level of care was actually provided? </a:t>
            </a:r>
          </a:p>
          <a:p>
            <a:pPr>
              <a:spcBef>
                <a:spcPts val="450"/>
              </a:spcBef>
              <a:spcAft>
                <a:spcPts val="450"/>
              </a:spcAft>
              <a:buFont typeface="Wingdings" panose="05000000000000000000" pitchFamily="2" charset="2"/>
              <a:buChar char="ü"/>
            </a:pPr>
            <a:r>
              <a:rPr lang="en-US" sz="2000" dirty="0"/>
              <a:t>How sick was the patient before and after EMS care?</a:t>
            </a:r>
          </a:p>
          <a:p>
            <a:pPr>
              <a:spcBef>
                <a:spcPts val="450"/>
              </a:spcBef>
              <a:spcAft>
                <a:spcPts val="450"/>
              </a:spcAft>
              <a:buFont typeface="Wingdings" panose="05000000000000000000" pitchFamily="2" charset="2"/>
              <a:buChar char="ü"/>
            </a:pPr>
            <a:r>
              <a:rPr lang="en-US" sz="2000" dirty="0"/>
              <a:t>Was the patient transported, by who and what type of destination did they go to? </a:t>
            </a:r>
          </a:p>
          <a:p>
            <a:pPr>
              <a:spcBef>
                <a:spcPts val="450"/>
              </a:spcBef>
              <a:spcAft>
                <a:spcPts val="450"/>
              </a:spcAft>
              <a:buFont typeface="Wingdings" panose="05000000000000000000" pitchFamily="2" charset="2"/>
              <a:buChar char="ü"/>
            </a:pPr>
            <a:r>
              <a:rPr lang="en-US" sz="2000" dirty="0"/>
              <a:t>If a transfer, what was the sending order reason and general type? </a:t>
            </a:r>
            <a:r>
              <a:rPr lang="en-US" sz="1400" dirty="0"/>
              <a:t>(EMS Provider Impressions do not apply for transfers – diagnosis is by the sending medical provider)</a:t>
            </a:r>
          </a:p>
        </p:txBody>
      </p:sp>
      <p:sp>
        <p:nvSpPr>
          <p:cNvPr id="4" name="Slide Number Placeholder 3"/>
          <p:cNvSpPr>
            <a:spLocks noGrp="1"/>
          </p:cNvSpPr>
          <p:nvPr>
            <p:ph type="sldNum" sz="quarter" idx="12"/>
          </p:nvPr>
        </p:nvSpPr>
        <p:spPr/>
        <p:txBody>
          <a:bodyPr/>
          <a:lstStyle/>
          <a:p>
            <a:r>
              <a:rPr lang="en-US" sz="1600" dirty="0">
                <a:solidFill>
                  <a:schemeClr val="tx1"/>
                </a:solidFill>
              </a:rPr>
              <a:t>3</a:t>
            </a:r>
          </a:p>
        </p:txBody>
      </p:sp>
    </p:spTree>
    <p:extLst>
      <p:ext uri="{BB962C8B-B14F-4D97-AF65-F5344CB8AC3E}">
        <p14:creationId xmlns:p14="http://schemas.microsoft.com/office/powerpoint/2010/main" val="25017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900" b="1" dirty="0">
                <a:solidFill>
                  <a:srgbClr val="C00000"/>
                </a:solidFill>
                <a:effectLst>
                  <a:outerShdw blurRad="38100" dist="38100" dir="2700000" algn="tl">
                    <a:srgbClr val="000000">
                      <a:alpha val="43137"/>
                    </a:srgbClr>
                  </a:outerShdw>
                </a:effectLst>
                <a:latin typeface="+mn-lt"/>
                <a:ea typeface="+mn-ea"/>
                <a:cs typeface="+mn-cs"/>
              </a:rPr>
              <a:t>Describing the Whole EMS Event</a:t>
            </a:r>
            <a:br>
              <a:rPr lang="en-US" b="1" dirty="0"/>
            </a:br>
            <a:r>
              <a:rPr lang="en-US" sz="3100" dirty="0">
                <a:effectLst>
                  <a:outerShdw blurRad="38100" dist="38100" dir="2700000" algn="tl">
                    <a:srgbClr val="000000">
                      <a:alpha val="43137"/>
                    </a:srgbClr>
                  </a:outerShdw>
                </a:effectLst>
                <a:latin typeface="+mn-lt"/>
                <a:ea typeface="+mn-ea"/>
                <a:cs typeface="+mn-cs"/>
              </a:rPr>
              <a:t>What needed improvement from 3.4 (3.3.4, 2.0)?</a:t>
            </a:r>
          </a:p>
        </p:txBody>
      </p:sp>
      <p:sp>
        <p:nvSpPr>
          <p:cNvPr id="3" name="Content Placeholder 2"/>
          <p:cNvSpPr>
            <a:spLocks noGrp="1"/>
          </p:cNvSpPr>
          <p:nvPr>
            <p:ph idx="1"/>
          </p:nvPr>
        </p:nvSpPr>
        <p:spPr>
          <a:xfrm>
            <a:off x="304800" y="1752600"/>
            <a:ext cx="8534400" cy="4876800"/>
          </a:xfrm>
        </p:spPr>
        <p:txBody>
          <a:bodyPr>
            <a:normAutofit/>
          </a:bodyPr>
          <a:lstStyle/>
          <a:p>
            <a:pPr>
              <a:spcBef>
                <a:spcPts val="450"/>
              </a:spcBef>
              <a:spcAft>
                <a:spcPts val="450"/>
              </a:spcAft>
            </a:pPr>
            <a:r>
              <a:rPr lang="en-US" sz="1900" b="1" dirty="0"/>
              <a:t>What kind of call was it? </a:t>
            </a:r>
            <a:r>
              <a:rPr lang="en-US" sz="1400" dirty="0"/>
              <a:t>(Type of Service Requested)</a:t>
            </a:r>
          </a:p>
          <a:p>
            <a:pPr lvl="1">
              <a:spcBef>
                <a:spcPts val="0"/>
              </a:spcBef>
            </a:pPr>
            <a:r>
              <a:rPr lang="en-US" sz="1400" dirty="0"/>
              <a:t>Mostly limited to 911 and both transfer options were confusing, causing inconsistencies in data</a:t>
            </a:r>
          </a:p>
          <a:p>
            <a:pPr lvl="1">
              <a:spcBef>
                <a:spcPts val="0"/>
              </a:spcBef>
            </a:pPr>
            <a:r>
              <a:rPr lang="en-US" sz="1400" dirty="0"/>
              <a:t>There were dispositions that were better identified in other elements</a:t>
            </a:r>
          </a:p>
          <a:p>
            <a:pPr>
              <a:spcBef>
                <a:spcPts val="450"/>
              </a:spcBef>
              <a:spcAft>
                <a:spcPts val="450"/>
              </a:spcAft>
            </a:pPr>
            <a:r>
              <a:rPr lang="en-US" sz="1900" b="1" dirty="0"/>
              <a:t>“Primary Role of Unit” was limited. </a:t>
            </a:r>
            <a:r>
              <a:rPr lang="en-US" sz="1400" dirty="0"/>
              <a:t>Needed to be expanded and incorporate the level of equipment with the responding unit</a:t>
            </a:r>
          </a:p>
          <a:p>
            <a:pPr>
              <a:spcBef>
                <a:spcPts val="450"/>
              </a:spcBef>
              <a:spcAft>
                <a:spcPts val="450"/>
              </a:spcAft>
            </a:pPr>
            <a:r>
              <a:rPr lang="en-US" sz="1900" b="1" dirty="0"/>
              <a:t>Determining level of care actually provided was difficult</a:t>
            </a:r>
            <a:r>
              <a:rPr lang="en-US" sz="1900" dirty="0"/>
              <a:t>, </a:t>
            </a:r>
            <a:r>
              <a:rPr lang="en-US" sz="1400" dirty="0"/>
              <a:t>required looking at several data elements resulting in states or services using custom elements to capture it (Often modifying already complicated eDisposition.12 values)</a:t>
            </a:r>
          </a:p>
          <a:p>
            <a:pPr>
              <a:spcBef>
                <a:spcPts val="450"/>
              </a:spcBef>
              <a:spcAft>
                <a:spcPts val="450"/>
              </a:spcAft>
            </a:pPr>
            <a:r>
              <a:rPr lang="en-US" sz="1900" b="1" dirty="0"/>
              <a:t>Incident/patient disposition collected 3-4 pieces of information in each value </a:t>
            </a:r>
            <a:r>
              <a:rPr lang="en-US" sz="1400" dirty="0"/>
              <a:t>(always a limiting idea), did not address all EMS scenarios, provided no flexibility, and made data mining and business rules more difficult than needed</a:t>
            </a:r>
          </a:p>
          <a:p>
            <a:pPr>
              <a:spcBef>
                <a:spcPts val="450"/>
              </a:spcBef>
              <a:spcAft>
                <a:spcPts val="450"/>
              </a:spcAft>
            </a:pPr>
            <a:r>
              <a:rPr lang="en-US" sz="1900" b="1" dirty="0"/>
              <a:t>Capturing reasons for transfers couldn’t be done </a:t>
            </a:r>
            <a:r>
              <a:rPr lang="en-US" sz="1400" dirty="0"/>
              <a:t>which is important for billing purposes and analyzing transfer volume and levels and referral patterns for systems-of-care</a:t>
            </a:r>
          </a:p>
          <a:p>
            <a:pPr>
              <a:spcBef>
                <a:spcPts val="450"/>
              </a:spcBef>
              <a:spcAft>
                <a:spcPts val="450"/>
              </a:spcAft>
            </a:pPr>
            <a:r>
              <a:rPr lang="en-US" sz="1900" b="1" dirty="0"/>
              <a:t>Type of destination options needed to be expanded</a:t>
            </a:r>
            <a:r>
              <a:rPr lang="en-US" sz="1900" dirty="0"/>
              <a:t> </a:t>
            </a:r>
            <a:r>
              <a:rPr lang="en-US" sz="1400" dirty="0"/>
              <a:t>for changes in EMS operations</a:t>
            </a:r>
          </a:p>
          <a:p>
            <a:pPr>
              <a:spcBef>
                <a:spcPts val="450"/>
              </a:spcBef>
              <a:spcAft>
                <a:spcPts val="450"/>
              </a:spcAft>
            </a:pPr>
            <a:endParaRPr lang="en-US" sz="1800" dirty="0"/>
          </a:p>
          <a:p>
            <a:pPr>
              <a:spcBef>
                <a:spcPts val="450"/>
              </a:spcBef>
              <a:spcAft>
                <a:spcPts val="450"/>
              </a:spcAft>
            </a:pPr>
            <a:endParaRPr lang="en-US" sz="1800" dirty="0"/>
          </a:p>
          <a:p>
            <a:pPr>
              <a:spcBef>
                <a:spcPts val="450"/>
              </a:spcBef>
              <a:spcAft>
                <a:spcPts val="450"/>
              </a:spcAft>
            </a:pPr>
            <a:endParaRPr lang="en-US" sz="1800" dirty="0"/>
          </a:p>
        </p:txBody>
      </p:sp>
      <p:sp>
        <p:nvSpPr>
          <p:cNvPr id="4" name="Slide Number Placeholder 3"/>
          <p:cNvSpPr>
            <a:spLocks noGrp="1"/>
          </p:cNvSpPr>
          <p:nvPr>
            <p:ph type="sldNum" sz="quarter" idx="12"/>
          </p:nvPr>
        </p:nvSpPr>
        <p:spPr/>
        <p:txBody>
          <a:bodyPr/>
          <a:lstStyle/>
          <a:p>
            <a:r>
              <a:rPr lang="en-US" sz="1600" dirty="0">
                <a:solidFill>
                  <a:schemeClr val="tx1"/>
                </a:solidFill>
              </a:rPr>
              <a:t>3</a:t>
            </a:r>
          </a:p>
        </p:txBody>
      </p:sp>
    </p:spTree>
    <p:extLst>
      <p:ext uri="{BB962C8B-B14F-4D97-AF65-F5344CB8AC3E}">
        <p14:creationId xmlns:p14="http://schemas.microsoft.com/office/powerpoint/2010/main" val="77862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9250"/>
            <a:ext cx="8229600" cy="1143000"/>
          </a:xfrm>
        </p:spPr>
        <p:txBody>
          <a:bodyPr>
            <a:normAutofit/>
          </a:bodyPr>
          <a:lstStyle/>
          <a:p>
            <a:r>
              <a:rPr lang="en-US" b="1" dirty="0">
                <a:solidFill>
                  <a:srgbClr val="C00000"/>
                </a:solidFill>
                <a:effectLst>
                  <a:outerShdw blurRad="38100" dist="38100" dir="2700000" algn="tl">
                    <a:srgbClr val="000000">
                      <a:alpha val="43137"/>
                    </a:srgbClr>
                  </a:outerShdw>
                </a:effectLst>
                <a:latin typeface="+mn-lt"/>
                <a:ea typeface="+mn-ea"/>
                <a:cs typeface="+mn-cs"/>
              </a:rPr>
              <a:t>So What Changed?</a:t>
            </a:r>
          </a:p>
        </p:txBody>
      </p:sp>
      <p:sp>
        <p:nvSpPr>
          <p:cNvPr id="3" name="Content Placeholder 2"/>
          <p:cNvSpPr>
            <a:spLocks noGrp="1"/>
          </p:cNvSpPr>
          <p:nvPr>
            <p:ph idx="1"/>
          </p:nvPr>
        </p:nvSpPr>
        <p:spPr>
          <a:xfrm>
            <a:off x="408842" y="1600200"/>
            <a:ext cx="8326315" cy="4419600"/>
          </a:xfrm>
        </p:spPr>
        <p:txBody>
          <a:bodyPr>
            <a:normAutofit lnSpcReduction="10000"/>
          </a:bodyPr>
          <a:lstStyle/>
          <a:p>
            <a:pPr lvl="0">
              <a:spcBef>
                <a:spcPts val="1800"/>
              </a:spcBef>
              <a:spcAft>
                <a:spcPts val="600"/>
              </a:spcAft>
            </a:pPr>
            <a:r>
              <a:rPr lang="en-US" sz="2800" dirty="0"/>
              <a:t>The following slides provide an overview of the element changes made to better describe an EMS event.</a:t>
            </a:r>
            <a:r>
              <a:rPr lang="en-US" sz="1300" dirty="0">
                <a:solidFill>
                  <a:prstClr val="black"/>
                </a:solidFill>
              </a:rPr>
              <a:t> </a:t>
            </a:r>
            <a:endParaRPr lang="en-US" sz="1200" dirty="0">
              <a:solidFill>
                <a:prstClr val="black"/>
              </a:solidFill>
            </a:endParaRPr>
          </a:p>
          <a:p>
            <a:pPr lvl="1">
              <a:spcBef>
                <a:spcPts val="600"/>
              </a:spcBef>
              <a:spcAft>
                <a:spcPts val="600"/>
              </a:spcAft>
            </a:pPr>
            <a:r>
              <a:rPr lang="en-US" sz="2200" dirty="0"/>
              <a:t>They follow the steps outlined previously to describe an EMS event. </a:t>
            </a:r>
          </a:p>
          <a:p>
            <a:pPr lvl="1">
              <a:spcBef>
                <a:spcPts val="600"/>
              </a:spcBef>
              <a:spcAft>
                <a:spcPts val="600"/>
              </a:spcAft>
            </a:pPr>
            <a:r>
              <a:rPr lang="en-US" sz="2200" dirty="0"/>
              <a:t>Note that comparison matches are suggested and may not align with all EMS scenarios</a:t>
            </a:r>
          </a:p>
          <a:p>
            <a:pPr>
              <a:spcBef>
                <a:spcPts val="1800"/>
              </a:spcBef>
              <a:spcAft>
                <a:spcPts val="600"/>
              </a:spcAft>
            </a:pPr>
            <a:r>
              <a:rPr lang="en-US" sz="2800" dirty="0"/>
              <a:t>The slides at the end also provide an overview of changes to other Elements detailed in the NEMSIS change logs.  </a:t>
            </a:r>
            <a:endParaRPr lang="en-US"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6</a:t>
            </a:fld>
            <a:endParaRPr lang="en-US" sz="1600" dirty="0">
              <a:solidFill>
                <a:schemeClr val="tx1"/>
              </a:solidFill>
            </a:endParaRPr>
          </a:p>
        </p:txBody>
      </p:sp>
    </p:spTree>
    <p:extLst>
      <p:ext uri="{BB962C8B-B14F-4D97-AF65-F5344CB8AC3E}">
        <p14:creationId xmlns:p14="http://schemas.microsoft.com/office/powerpoint/2010/main" val="3371708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7</a:t>
            </a:fld>
            <a:endParaRPr lang="en-US" sz="1600" dirty="0">
              <a:solidFill>
                <a:schemeClr val="tx1"/>
              </a:solidFill>
            </a:endParaRPr>
          </a:p>
        </p:txBody>
      </p:sp>
      <p:sp>
        <p:nvSpPr>
          <p:cNvPr id="7" name="Title 6"/>
          <p:cNvSpPr>
            <a:spLocks noGrp="1"/>
          </p:cNvSpPr>
          <p:nvPr>
            <p:ph type="title"/>
          </p:nvPr>
        </p:nvSpPr>
        <p:spPr>
          <a:xfrm>
            <a:off x="450980" y="284541"/>
            <a:ext cx="8229600" cy="1020529"/>
          </a:xfrm>
        </p:spPr>
        <p:txBody>
          <a:bodyPr>
            <a:normAutofit/>
          </a:bodyPr>
          <a:lstStyle/>
          <a:p>
            <a:r>
              <a:rPr lang="en-US" sz="4000" b="1" dirty="0">
                <a:solidFill>
                  <a:srgbClr val="C00000"/>
                </a:solidFill>
                <a:effectLst>
                  <a:outerShdw blurRad="38100" dist="38100" dir="2700000" algn="tl">
                    <a:srgbClr val="000000">
                      <a:alpha val="43137"/>
                    </a:srgbClr>
                  </a:outerShdw>
                </a:effectLst>
              </a:rPr>
              <a:t>What kind of call was it?</a:t>
            </a:r>
            <a:endParaRPr lang="en-US" sz="2700" b="1" dirty="0">
              <a:effectLst>
                <a:outerShdw blurRad="38100" dist="38100" dir="2700000" algn="tl">
                  <a:srgbClr val="000000">
                    <a:alpha val="43137"/>
                  </a:srgbClr>
                </a:outerShdw>
              </a:effectLst>
            </a:endParaRPr>
          </a:p>
        </p:txBody>
      </p:sp>
      <p:sp>
        <p:nvSpPr>
          <p:cNvPr id="3" name="Rectangle 2"/>
          <p:cNvSpPr/>
          <p:nvPr/>
        </p:nvSpPr>
        <p:spPr>
          <a:xfrm>
            <a:off x="505691" y="6061858"/>
            <a:ext cx="8305800" cy="307777"/>
          </a:xfrm>
          <a:prstGeom prst="rect">
            <a:avLst/>
          </a:prstGeom>
        </p:spPr>
        <p:txBody>
          <a:bodyPr wrap="square">
            <a:spAutoFit/>
          </a:bodyPr>
          <a:lstStyle/>
          <a:p>
            <a:r>
              <a:rPr lang="en-US" sz="1400" b="1" dirty="0">
                <a:latin typeface="+mj-lt"/>
                <a:ea typeface="+mj-ea"/>
                <a:cs typeface="+mj-cs"/>
              </a:rPr>
              <a:t>The type of service or category of service requested of the EMS Agency responding for this specific EMS event</a:t>
            </a:r>
          </a:p>
        </p:txBody>
      </p:sp>
      <p:graphicFrame>
        <p:nvGraphicFramePr>
          <p:cNvPr id="4" name="Table 3"/>
          <p:cNvGraphicFramePr>
            <a:graphicFrameLocks noGrp="1"/>
          </p:cNvGraphicFramePr>
          <p:nvPr>
            <p:extLst>
              <p:ext uri="{D42A27DB-BD31-4B8C-83A1-F6EECF244321}">
                <p14:modId xmlns:p14="http://schemas.microsoft.com/office/powerpoint/2010/main" val="1936411789"/>
              </p:ext>
            </p:extLst>
          </p:nvPr>
        </p:nvGraphicFramePr>
        <p:xfrm>
          <a:off x="990600" y="1382014"/>
          <a:ext cx="7150361" cy="4525956"/>
        </p:xfrm>
        <a:graphic>
          <a:graphicData uri="http://schemas.openxmlformats.org/drawingml/2006/table">
            <a:tbl>
              <a:tblPr/>
              <a:tblGrid>
                <a:gridCol w="4200275">
                  <a:extLst>
                    <a:ext uri="{9D8B030D-6E8A-4147-A177-3AD203B41FA5}">
                      <a16:colId xmlns:a16="http://schemas.microsoft.com/office/drawing/2014/main" val="388433168"/>
                    </a:ext>
                  </a:extLst>
                </a:gridCol>
                <a:gridCol w="2950086">
                  <a:extLst>
                    <a:ext uri="{9D8B030D-6E8A-4147-A177-3AD203B41FA5}">
                      <a16:colId xmlns:a16="http://schemas.microsoft.com/office/drawing/2014/main" val="3358367252"/>
                    </a:ext>
                  </a:extLst>
                </a:gridCol>
              </a:tblGrid>
              <a:tr h="296932">
                <a:tc gridSpan="2">
                  <a:txBody>
                    <a:bodyPr/>
                    <a:lstStyle/>
                    <a:p>
                      <a:pPr algn="ctr" fontAlgn="b"/>
                      <a:r>
                        <a:rPr lang="en-US" sz="1700" b="1" i="0" u="none" strike="noStrike">
                          <a:solidFill>
                            <a:srgbClr val="FFFFFF"/>
                          </a:solidFill>
                          <a:effectLst/>
                          <a:latin typeface="Calibri" panose="020F0502020204030204" pitchFamily="34" charset="0"/>
                        </a:rPr>
                        <a:t>eResponse.05 - Type of Service Requested</a:t>
                      </a:r>
                    </a:p>
                  </a:txBody>
                  <a:tcPr marL="8998" marR="8998" marT="899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090432196"/>
                  </a:ext>
                </a:extLst>
              </a:tr>
              <a:tr h="242944">
                <a:tc>
                  <a:txBody>
                    <a:bodyPr/>
                    <a:lstStyle/>
                    <a:p>
                      <a:pPr algn="ctr" fontAlgn="ctr"/>
                      <a:r>
                        <a:rPr lang="en-US" sz="1300" b="1" i="0" u="none" strike="noStrike" dirty="0">
                          <a:solidFill>
                            <a:srgbClr val="000000"/>
                          </a:solidFill>
                          <a:effectLst/>
                          <a:latin typeface="Calibri" panose="020F0502020204030204" pitchFamily="34" charset="0"/>
                        </a:rPr>
                        <a:t>NEW V3.5 Value Options</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300" b="1" i="0" u="none" strike="noStrike" dirty="0">
                          <a:solidFill>
                            <a:srgbClr val="000000"/>
                          </a:solidFill>
                          <a:effectLst/>
                          <a:latin typeface="Calibri" panose="020F0502020204030204" pitchFamily="34" charset="0"/>
                        </a:rPr>
                        <a:t>Replaces</a:t>
                      </a:r>
                      <a:r>
                        <a:rPr lang="en-US" sz="1300" b="1" i="0" u="none" strike="noStrike" baseline="0" dirty="0">
                          <a:solidFill>
                            <a:srgbClr val="000000"/>
                          </a:solidFill>
                          <a:effectLst/>
                          <a:latin typeface="Calibri" panose="020F0502020204030204" pitchFamily="34" charset="0"/>
                        </a:rPr>
                        <a:t> </a:t>
                      </a:r>
                      <a:r>
                        <a:rPr lang="en-US" sz="1300" b="1" i="0" u="none" strike="noStrike" dirty="0">
                          <a:solidFill>
                            <a:srgbClr val="000000"/>
                          </a:solidFill>
                          <a:effectLst/>
                          <a:latin typeface="Calibri" panose="020F0502020204030204" pitchFamily="34" charset="0"/>
                        </a:rPr>
                        <a:t>Previous V3.4 Value Options</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2432986"/>
                  </a:ext>
                </a:extLst>
              </a:tr>
              <a:tr h="233946">
                <a:tc>
                  <a:txBody>
                    <a:bodyPr/>
                    <a:lstStyle/>
                    <a:p>
                      <a:pPr algn="l" fontAlgn="ctr"/>
                      <a:r>
                        <a:rPr lang="en-US" sz="1300" b="0" i="0" u="none" strike="noStrike">
                          <a:solidFill>
                            <a:srgbClr val="000000"/>
                          </a:solidFill>
                          <a:effectLst/>
                          <a:latin typeface="Calibri" panose="020F0502020204030204" pitchFamily="34" charset="0"/>
                        </a:rPr>
                        <a:t>Emergency Response (Primary Response Area)</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911 Response (Scene)</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2144129"/>
                  </a:ext>
                </a:extLst>
              </a:tr>
              <a:tr h="224948">
                <a:tc>
                  <a:txBody>
                    <a:bodyPr/>
                    <a:lstStyle/>
                    <a:p>
                      <a:pPr algn="l" fontAlgn="ctr"/>
                      <a:r>
                        <a:rPr lang="en-US" sz="1300" b="0" i="0" u="none" strike="noStrike">
                          <a:solidFill>
                            <a:srgbClr val="000000"/>
                          </a:solidFill>
                          <a:effectLst/>
                          <a:latin typeface="Calibri" panose="020F0502020204030204" pitchFamily="34" charset="0"/>
                        </a:rPr>
                        <a:t>Emergency Response (Intercept)</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Intercept</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24764968"/>
                  </a:ext>
                </a:extLst>
              </a:tr>
              <a:tr h="233946">
                <a:tc>
                  <a:txBody>
                    <a:bodyPr/>
                    <a:lstStyle/>
                    <a:p>
                      <a:pPr algn="l" fontAlgn="ctr"/>
                      <a:r>
                        <a:rPr lang="en-US" sz="1300" b="0" i="0" u="none" strike="noStrike">
                          <a:solidFill>
                            <a:srgbClr val="000000"/>
                          </a:solidFill>
                          <a:effectLst/>
                          <a:latin typeface="Calibri" panose="020F0502020204030204" pitchFamily="34" charset="0"/>
                        </a:rPr>
                        <a:t>Emergency Response (Mutual Aid)</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Mutual Aid</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8168338"/>
                  </a:ext>
                </a:extLst>
              </a:tr>
              <a:tr h="242944">
                <a:tc>
                  <a:txBody>
                    <a:bodyPr/>
                    <a:lstStyle/>
                    <a:p>
                      <a:pPr algn="l" fontAlgn="ctr"/>
                      <a:r>
                        <a:rPr lang="en-US" sz="1300" b="0" i="0" u="none" strike="noStrike">
                          <a:solidFill>
                            <a:srgbClr val="000000"/>
                          </a:solidFill>
                          <a:effectLst/>
                          <a:latin typeface="Calibri" panose="020F0502020204030204" pitchFamily="34" charset="0"/>
                        </a:rPr>
                        <a:t>Hospital-to-Hospital Transfer</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sz="1300" b="0" i="0" u="none" strike="noStrike">
                          <a:solidFill>
                            <a:srgbClr val="000000"/>
                          </a:solidFill>
                          <a:effectLst/>
                          <a:latin typeface="Calibri" panose="020F0502020204030204" pitchFamily="34" charset="0"/>
                        </a:rPr>
                        <a:t>Interfacility Transport</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19621542"/>
                  </a:ext>
                </a:extLst>
              </a:tr>
              <a:tr h="251942">
                <a:tc>
                  <a:txBody>
                    <a:bodyPr/>
                    <a:lstStyle/>
                    <a:p>
                      <a:pPr algn="l" fontAlgn="ctr"/>
                      <a:r>
                        <a:rPr lang="en-US" sz="1300" b="0" i="0" u="none" strike="noStrike">
                          <a:solidFill>
                            <a:srgbClr val="000000"/>
                          </a:solidFill>
                          <a:effectLst/>
                          <a:latin typeface="Calibri" panose="020F0502020204030204" pitchFamily="34" charset="0"/>
                        </a:rPr>
                        <a:t>Hospital-to-Hospital Transfer (with Sending Hospital Staff)</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694780122"/>
                  </a:ext>
                </a:extLst>
              </a:tr>
              <a:tr h="233946">
                <a:tc>
                  <a:txBody>
                    <a:bodyPr/>
                    <a:lstStyle/>
                    <a:p>
                      <a:pPr algn="l" fontAlgn="ctr"/>
                      <a:r>
                        <a:rPr lang="en-US" sz="1300" b="0" i="0" u="none" strike="noStrike">
                          <a:solidFill>
                            <a:srgbClr val="000000"/>
                          </a:solidFill>
                          <a:effectLst/>
                          <a:latin typeface="Calibri" panose="020F0502020204030204" pitchFamily="34" charset="0"/>
                        </a:rPr>
                        <a:t>Hospital-to-Hospital Transfer (Critical or Specialty Care)</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3425753990"/>
                  </a:ext>
                </a:extLst>
              </a:tr>
              <a:tr h="242944">
                <a:tc>
                  <a:txBody>
                    <a:bodyPr/>
                    <a:lstStyle/>
                    <a:p>
                      <a:pPr algn="l" fontAlgn="ctr"/>
                      <a:r>
                        <a:rPr lang="en-US" sz="1300" b="0" i="0" u="none" strike="noStrike">
                          <a:solidFill>
                            <a:srgbClr val="000000"/>
                          </a:solidFill>
                          <a:effectLst/>
                          <a:latin typeface="Calibri" panose="020F0502020204030204" pitchFamily="34" charset="0"/>
                        </a:rPr>
                        <a:t>Other Medical Needs Transport</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Medical Transport</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2890295"/>
                  </a:ext>
                </a:extLst>
              </a:tr>
              <a:tr h="242944">
                <a:tc>
                  <a:txBody>
                    <a:bodyPr/>
                    <a:lstStyle/>
                    <a:p>
                      <a:pPr algn="l" fontAlgn="ctr"/>
                      <a:r>
                        <a:rPr lang="en-US" sz="1300" b="0" i="0" u="none" strike="noStrike">
                          <a:solidFill>
                            <a:srgbClr val="000000"/>
                          </a:solidFill>
                          <a:effectLst/>
                          <a:latin typeface="Calibri" panose="020F0502020204030204" pitchFamily="34" charset="0"/>
                        </a:rPr>
                        <a:t>Public Assistance</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Public Assistance/Other Not Listed</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6009849"/>
                  </a:ext>
                </a:extLst>
              </a:tr>
              <a:tr h="242944">
                <a:tc>
                  <a:txBody>
                    <a:bodyPr/>
                    <a:lstStyle/>
                    <a:p>
                      <a:pPr algn="l" fontAlgn="ctr"/>
                      <a:r>
                        <a:rPr lang="en-US" sz="1300" b="0" i="0" u="none" strike="noStrike">
                          <a:solidFill>
                            <a:srgbClr val="000000"/>
                          </a:solidFill>
                          <a:effectLst/>
                          <a:latin typeface="Calibri" panose="020F0502020204030204" pitchFamily="34" charset="0"/>
                        </a:rPr>
                        <a:t>Standby</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Standby</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8477823"/>
                  </a:ext>
                </a:extLst>
              </a:tr>
              <a:tr h="233946">
                <a:tc>
                  <a:txBody>
                    <a:bodyPr/>
                    <a:lstStyle/>
                    <a:p>
                      <a:pPr algn="l" fontAlgn="ctr"/>
                      <a:r>
                        <a:rPr lang="en-US" sz="1300" b="0" i="0" u="none" strike="noStrike">
                          <a:solidFill>
                            <a:srgbClr val="000000"/>
                          </a:solidFill>
                          <a:effectLst/>
                          <a:latin typeface="Calibri" panose="020F0502020204030204" pitchFamily="34" charset="0"/>
                        </a:rPr>
                        <a:t>Support Services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02514852"/>
                  </a:ext>
                </a:extLst>
              </a:tr>
              <a:tr h="233946">
                <a:tc>
                  <a:txBody>
                    <a:bodyPr/>
                    <a:lstStyle/>
                    <a:p>
                      <a:pPr algn="l" fontAlgn="ctr"/>
                      <a:r>
                        <a:rPr lang="en-US" sz="1300" b="0" i="0" u="none" strike="noStrike">
                          <a:solidFill>
                            <a:srgbClr val="000000"/>
                          </a:solidFill>
                          <a:effectLst/>
                          <a:latin typeface="Calibri" panose="020F0502020204030204" pitchFamily="34" charset="0"/>
                        </a:rPr>
                        <a:t>Non-Patient Care Rescue / Extrication</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48778603"/>
                  </a:ext>
                </a:extLst>
              </a:tr>
              <a:tr h="233946">
                <a:tc>
                  <a:txBody>
                    <a:bodyPr/>
                    <a:lstStyle/>
                    <a:p>
                      <a:pPr algn="l" fontAlgn="ctr"/>
                      <a:r>
                        <a:rPr lang="en-US" sz="1300" b="0" i="0" u="none" strike="noStrike">
                          <a:solidFill>
                            <a:srgbClr val="000000"/>
                          </a:solidFill>
                          <a:effectLst/>
                          <a:latin typeface="Calibri" panose="020F0502020204030204" pitchFamily="34" charset="0"/>
                        </a:rPr>
                        <a:t>Crew Transport Only</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67799408"/>
                  </a:ext>
                </a:extLst>
              </a:tr>
              <a:tr h="224948">
                <a:tc>
                  <a:txBody>
                    <a:bodyPr/>
                    <a:lstStyle/>
                    <a:p>
                      <a:pPr algn="l" fontAlgn="ctr"/>
                      <a:r>
                        <a:rPr lang="en-US" sz="1300" b="0" i="0" u="none" strike="noStrike">
                          <a:solidFill>
                            <a:srgbClr val="000000"/>
                          </a:solidFill>
                          <a:effectLst/>
                          <a:latin typeface="Calibri" panose="020F0502020204030204" pitchFamily="34" charset="0"/>
                        </a:rPr>
                        <a:t>Transport of Organs or Body Parts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918752"/>
                  </a:ext>
                </a:extLst>
              </a:tr>
              <a:tr h="224948">
                <a:tc>
                  <a:txBody>
                    <a:bodyPr/>
                    <a:lstStyle/>
                    <a:p>
                      <a:pPr algn="l" fontAlgn="ctr"/>
                      <a:r>
                        <a:rPr lang="en-US" sz="1300" b="0" i="0" u="none" strike="noStrike">
                          <a:solidFill>
                            <a:srgbClr val="000000"/>
                          </a:solidFill>
                          <a:effectLst/>
                          <a:latin typeface="Calibri" panose="020F0502020204030204" pitchFamily="34" charset="0"/>
                        </a:rPr>
                        <a:t>Mortuary Services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143569404"/>
                  </a:ext>
                </a:extLst>
              </a:tr>
              <a:tr h="224948">
                <a:tc>
                  <a:txBody>
                    <a:bodyPr/>
                    <a:lstStyle/>
                    <a:p>
                      <a:pPr algn="l" fontAlgn="ctr"/>
                      <a:r>
                        <a:rPr lang="en-US" sz="1300" b="0" i="0" u="none" strike="noStrike">
                          <a:solidFill>
                            <a:srgbClr val="000000"/>
                          </a:solidFill>
                          <a:effectLst/>
                          <a:latin typeface="Calibri" panose="020F0502020204030204" pitchFamily="34" charset="0"/>
                        </a:rPr>
                        <a:t>Mobile Integrated Health Care Evaluation or Visit</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dirty="0">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70393086"/>
                  </a:ext>
                </a:extLst>
              </a:tr>
              <a:tr h="224948">
                <a:tc>
                  <a:txBody>
                    <a:bodyPr/>
                    <a:lstStyle/>
                    <a:p>
                      <a:pPr algn="l" fontAlgn="ctr"/>
                      <a:r>
                        <a:rPr lang="en-US" sz="1300" b="0" i="0" u="none" strike="noStrike">
                          <a:solidFill>
                            <a:srgbClr val="000000"/>
                          </a:solidFill>
                          <a:effectLst/>
                          <a:latin typeface="Calibri" panose="020F0502020204030204" pitchFamily="34" charset="0"/>
                        </a:rPr>
                        <a:t>Medical Evaluation for Referral/Intake</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39750861"/>
                  </a:ext>
                </a:extLst>
              </a:tr>
              <a:tr h="233946">
                <a:tc>
                  <a:txBody>
                    <a:bodyPr/>
                    <a:lstStyle/>
                    <a:p>
                      <a:pPr algn="l" fontAlgn="ctr"/>
                      <a:r>
                        <a:rPr lang="en-US" sz="1300" b="0" i="0" u="none" strike="noStrike">
                          <a:solidFill>
                            <a:srgbClr val="000000"/>
                          </a:solidFill>
                          <a:effectLst/>
                          <a:latin typeface="Calibri" panose="020F0502020204030204" pitchFamily="34" charset="0"/>
                        </a:rPr>
                        <a:t>Administrative Operations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dirty="0">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79076083"/>
                  </a:ext>
                </a:extLst>
              </a:tr>
            </a:tbl>
          </a:graphicData>
        </a:graphic>
      </p:graphicFrame>
    </p:spTree>
    <p:extLst>
      <p:ext uri="{BB962C8B-B14F-4D97-AF65-F5344CB8AC3E}">
        <p14:creationId xmlns:p14="http://schemas.microsoft.com/office/powerpoint/2010/main" val="95053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8</a:t>
            </a:fld>
            <a:endParaRPr lang="en-US" sz="1600" dirty="0">
              <a:solidFill>
                <a:schemeClr val="tx1"/>
              </a:solidFill>
            </a:endParaRPr>
          </a:p>
        </p:txBody>
      </p:sp>
      <p:sp>
        <p:nvSpPr>
          <p:cNvPr id="14" name="Rectangle 13"/>
          <p:cNvSpPr/>
          <p:nvPr/>
        </p:nvSpPr>
        <p:spPr>
          <a:xfrm>
            <a:off x="533400" y="676405"/>
            <a:ext cx="7876900" cy="1082348"/>
          </a:xfrm>
          <a:prstGeom prst="rect">
            <a:avLst/>
          </a:prstGeom>
        </p:spPr>
        <p:txBody>
          <a:bodyPr wrap="none">
            <a:spAutoFit/>
          </a:bodyPr>
          <a:lstStyle/>
          <a:p>
            <a:pPr>
              <a:spcBef>
                <a:spcPts val="450"/>
              </a:spcBef>
              <a:spcAft>
                <a:spcPts val="450"/>
              </a:spcAft>
            </a:pPr>
            <a:r>
              <a:rPr lang="en-US" sz="3200" b="1" dirty="0">
                <a:solidFill>
                  <a:srgbClr val="C00000"/>
                </a:solidFill>
                <a:effectLst>
                  <a:outerShdw blurRad="38100" dist="38100" dir="2700000" algn="tl">
                    <a:srgbClr val="000000">
                      <a:alpha val="43137"/>
                    </a:srgbClr>
                  </a:outerShdw>
                </a:effectLst>
                <a:latin typeface="+mj-lt"/>
                <a:ea typeface="+mj-ea"/>
                <a:cs typeface="+mj-cs"/>
              </a:rPr>
              <a:t>What type and level of resources responded?</a:t>
            </a:r>
          </a:p>
          <a:p>
            <a:pPr algn="ctr">
              <a:spcBef>
                <a:spcPts val="450"/>
              </a:spcBef>
              <a:spcAft>
                <a:spcPts val="450"/>
              </a:spcAft>
            </a:pPr>
            <a:r>
              <a:rPr lang="en-US" sz="2400" b="1" dirty="0">
                <a:effectLst>
                  <a:outerShdw blurRad="38100" dist="38100" dir="2700000" algn="tl">
                    <a:srgbClr val="000000">
                      <a:alpha val="43137"/>
                    </a:srgbClr>
                  </a:outerShdw>
                </a:effectLst>
                <a:latin typeface="+mj-lt"/>
                <a:ea typeface="+mj-ea"/>
                <a:cs typeface="+mj-cs"/>
              </a:rPr>
              <a:t>Formerly Labeled “Primary Role of Unit” </a:t>
            </a:r>
          </a:p>
        </p:txBody>
      </p:sp>
      <p:sp>
        <p:nvSpPr>
          <p:cNvPr id="15" name="Rectangle 14"/>
          <p:cNvSpPr/>
          <p:nvPr/>
        </p:nvSpPr>
        <p:spPr>
          <a:xfrm>
            <a:off x="293808" y="5943600"/>
            <a:ext cx="8534400" cy="307777"/>
          </a:xfrm>
          <a:prstGeom prst="rect">
            <a:avLst/>
          </a:prstGeom>
        </p:spPr>
        <p:txBody>
          <a:bodyPr wrap="square">
            <a:spAutoFit/>
          </a:bodyPr>
          <a:lstStyle/>
          <a:p>
            <a:pPr algn="ctr"/>
            <a:r>
              <a:rPr lang="en-US" sz="1400" b="1" dirty="0">
                <a:latin typeface="+mj-lt"/>
                <a:ea typeface="+mj-ea"/>
                <a:cs typeface="+mj-cs"/>
              </a:rPr>
              <a:t>The transport and equipment capabilities of the EMS Unit which responded to this specific EMS event</a:t>
            </a:r>
            <a:r>
              <a:rPr lang="en-US" sz="1400" b="1" dirty="0">
                <a:solidFill>
                  <a:srgbClr val="C00000"/>
                </a:solidFill>
                <a:latin typeface="+mj-lt"/>
                <a:ea typeface="+mj-ea"/>
                <a:cs typeface="+mj-cs"/>
              </a:rPr>
              <a:t>.</a:t>
            </a:r>
          </a:p>
        </p:txBody>
      </p:sp>
      <p:graphicFrame>
        <p:nvGraphicFramePr>
          <p:cNvPr id="3" name="Table 2"/>
          <p:cNvGraphicFramePr>
            <a:graphicFrameLocks noGrp="1"/>
          </p:cNvGraphicFramePr>
          <p:nvPr>
            <p:extLst>
              <p:ext uri="{D42A27DB-BD31-4B8C-83A1-F6EECF244321}">
                <p14:modId xmlns:p14="http://schemas.microsoft.com/office/powerpoint/2010/main" val="1737733595"/>
              </p:ext>
            </p:extLst>
          </p:nvPr>
        </p:nvGraphicFramePr>
        <p:xfrm>
          <a:off x="446208" y="2057400"/>
          <a:ext cx="8229600" cy="3282486"/>
        </p:xfrm>
        <a:graphic>
          <a:graphicData uri="http://schemas.openxmlformats.org/drawingml/2006/table">
            <a:tbl>
              <a:tblPr/>
              <a:tblGrid>
                <a:gridCol w="4537031">
                  <a:extLst>
                    <a:ext uri="{9D8B030D-6E8A-4147-A177-3AD203B41FA5}">
                      <a16:colId xmlns:a16="http://schemas.microsoft.com/office/drawing/2014/main" val="1836684403"/>
                    </a:ext>
                  </a:extLst>
                </a:gridCol>
                <a:gridCol w="3692569">
                  <a:extLst>
                    <a:ext uri="{9D8B030D-6E8A-4147-A177-3AD203B41FA5}">
                      <a16:colId xmlns:a16="http://schemas.microsoft.com/office/drawing/2014/main" val="3505406069"/>
                    </a:ext>
                  </a:extLst>
                </a:gridCol>
              </a:tblGrid>
              <a:tr h="308610">
                <a:tc gridSpan="2">
                  <a:txBody>
                    <a:bodyPr/>
                    <a:lstStyle/>
                    <a:p>
                      <a:pPr algn="ctr" fontAlgn="b"/>
                      <a:r>
                        <a:rPr lang="en-US" sz="1800" b="1" i="0" u="none" strike="noStrike" dirty="0">
                          <a:solidFill>
                            <a:srgbClr val="FFFFFF"/>
                          </a:solidFill>
                          <a:effectLst/>
                          <a:latin typeface="Calibri" panose="020F0502020204030204" pitchFamily="34" charset="0"/>
                        </a:rPr>
                        <a:t>eResponse.07 - Unit Transport and Equipment Capability</a:t>
                      </a:r>
                    </a:p>
                  </a:txBody>
                  <a:tcPr marL="9352" marR="9352" marT="9352"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770408747"/>
                  </a:ext>
                </a:extLst>
              </a:tr>
              <a:tr h="252499">
                <a:tc>
                  <a:txBody>
                    <a:bodyPr/>
                    <a:lstStyle/>
                    <a:p>
                      <a:pPr algn="ctr" fontAlgn="ctr"/>
                      <a:r>
                        <a:rPr lang="en-US" sz="1400" b="1" i="0" u="none" strike="noStrike">
                          <a:solidFill>
                            <a:srgbClr val="000000"/>
                          </a:solidFill>
                          <a:effectLst/>
                          <a:latin typeface="Calibri" panose="020F0502020204030204" pitchFamily="34" charset="0"/>
                        </a:rPr>
                        <a:t>V3.5 Value Options</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1" i="0" u="none" strike="noStrike" dirty="0">
                          <a:solidFill>
                            <a:srgbClr val="000000"/>
                          </a:solidFill>
                          <a:effectLst/>
                          <a:latin typeface="Calibri" panose="020F0502020204030204" pitchFamily="34" charset="0"/>
                        </a:rPr>
                        <a:t>Replaces</a:t>
                      </a:r>
                      <a:r>
                        <a:rPr lang="en-US" sz="1400" b="1" i="0" u="none" strike="noStrike" baseline="0" dirty="0">
                          <a:solidFill>
                            <a:srgbClr val="000000"/>
                          </a:solidFill>
                          <a:effectLst/>
                          <a:latin typeface="Calibri" panose="020F0502020204030204" pitchFamily="34" charset="0"/>
                        </a:rPr>
                        <a:t> Previous </a:t>
                      </a:r>
                      <a:r>
                        <a:rPr lang="en-US" sz="1400" b="1" i="0" u="none" strike="noStrike" dirty="0">
                          <a:solidFill>
                            <a:srgbClr val="000000"/>
                          </a:solidFill>
                          <a:effectLst/>
                          <a:latin typeface="Calibri" panose="020F0502020204030204" pitchFamily="34" charset="0"/>
                        </a:rPr>
                        <a:t>V3.4 Value Options</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111981943"/>
                  </a:ext>
                </a:extLst>
              </a:tr>
              <a:tr h="243147">
                <a:tc>
                  <a:txBody>
                    <a:bodyPr/>
                    <a:lstStyle/>
                    <a:p>
                      <a:pPr algn="l" fontAlgn="ctr"/>
                      <a:r>
                        <a:rPr lang="en-US" sz="1400" b="0" i="0" u="none" strike="noStrike">
                          <a:solidFill>
                            <a:srgbClr val="000000"/>
                          </a:solidFill>
                          <a:effectLst/>
                          <a:latin typeface="Calibri" panose="020F0502020204030204" pitchFamily="34" charset="0"/>
                        </a:rPr>
                        <a:t>Ground Transport (ALS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sz="1400" b="0" i="0" u="none" strike="noStrike" dirty="0">
                          <a:solidFill>
                            <a:srgbClr val="000000"/>
                          </a:solidFill>
                          <a:effectLst/>
                          <a:latin typeface="Calibri" panose="020F0502020204030204" pitchFamily="34" charset="0"/>
                        </a:rPr>
                        <a:t>Ground Transport</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7324001"/>
                  </a:ext>
                </a:extLst>
              </a:tr>
              <a:tr h="233795">
                <a:tc>
                  <a:txBody>
                    <a:bodyPr/>
                    <a:lstStyle/>
                    <a:p>
                      <a:pPr algn="l" fontAlgn="ctr"/>
                      <a:r>
                        <a:rPr lang="en-US" sz="1400" b="0" i="0" u="none" strike="noStrike">
                          <a:solidFill>
                            <a:srgbClr val="000000"/>
                          </a:solidFill>
                          <a:effectLst/>
                          <a:latin typeface="Calibri" panose="020F0502020204030204" pitchFamily="34" charset="0"/>
                        </a:rPr>
                        <a:t>Ground Transport (BLS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1319719721"/>
                  </a:ext>
                </a:extLst>
              </a:tr>
              <a:tr h="243147">
                <a:tc>
                  <a:txBody>
                    <a:bodyPr/>
                    <a:lstStyle/>
                    <a:p>
                      <a:pPr algn="l" fontAlgn="ctr"/>
                      <a:r>
                        <a:rPr lang="en-US" sz="1400" b="0" i="0" u="none" strike="noStrike">
                          <a:solidFill>
                            <a:srgbClr val="000000"/>
                          </a:solidFill>
                          <a:effectLst/>
                          <a:latin typeface="Calibri" panose="020F0502020204030204" pitchFamily="34" charset="0"/>
                        </a:rPr>
                        <a:t>Ground Transport (Critical Care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446965963"/>
                  </a:ext>
                </a:extLst>
              </a:tr>
              <a:tr h="252499">
                <a:tc>
                  <a:txBody>
                    <a:bodyPr/>
                    <a:lstStyle/>
                    <a:p>
                      <a:pPr algn="l" fontAlgn="ctr"/>
                      <a:r>
                        <a:rPr lang="en-US" sz="1400" b="0" i="0" u="none" strike="noStrike">
                          <a:solidFill>
                            <a:srgbClr val="000000"/>
                          </a:solidFill>
                          <a:effectLst/>
                          <a:latin typeface="Calibri" panose="020F0502020204030204" pitchFamily="34" charset="0"/>
                        </a:rPr>
                        <a:t>Non-Transport-Medical Treatment (ALS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sz="1400" b="0" i="0" u="none" strike="noStrike">
                          <a:solidFill>
                            <a:srgbClr val="000000"/>
                          </a:solidFill>
                          <a:effectLst/>
                          <a:latin typeface="Calibri" panose="020F0502020204030204" pitchFamily="34" charset="0"/>
                        </a:rPr>
                        <a:t>Non-Transport Rescue</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5065694"/>
                  </a:ext>
                </a:extLst>
              </a:tr>
              <a:tr h="261851">
                <a:tc>
                  <a:txBody>
                    <a:bodyPr/>
                    <a:lstStyle/>
                    <a:p>
                      <a:pPr algn="l" fontAlgn="ctr"/>
                      <a:r>
                        <a:rPr lang="en-US" sz="1400" b="0" i="0" u="none" strike="noStrike">
                          <a:solidFill>
                            <a:srgbClr val="000000"/>
                          </a:solidFill>
                          <a:effectLst/>
                          <a:latin typeface="Calibri" panose="020F0502020204030204" pitchFamily="34" charset="0"/>
                        </a:rPr>
                        <a:t>Non-Transport-Medical Treatment (BLS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699918182"/>
                  </a:ext>
                </a:extLst>
              </a:tr>
              <a:tr h="243147">
                <a:tc>
                  <a:txBody>
                    <a:bodyPr/>
                    <a:lstStyle/>
                    <a:p>
                      <a:pPr algn="l" fontAlgn="ctr"/>
                      <a:r>
                        <a:rPr lang="en-US" sz="1400" b="0" i="0" u="none" strike="noStrike">
                          <a:solidFill>
                            <a:srgbClr val="000000"/>
                          </a:solidFill>
                          <a:effectLst/>
                          <a:latin typeface="Calibri" panose="020F0502020204030204" pitchFamily="34" charset="0"/>
                        </a:rPr>
                        <a:t>Non-Transport-Medical Treatment (MIHC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1848761682"/>
                  </a:ext>
                </a:extLst>
              </a:tr>
              <a:tr h="252499">
                <a:tc rowSpan="2">
                  <a:txBody>
                    <a:bodyPr/>
                    <a:lstStyle/>
                    <a:p>
                      <a:pPr algn="ctr" fontAlgn="ctr"/>
                      <a:r>
                        <a:rPr lang="en-US" sz="1400" b="0" i="0" u="none" strike="noStrike">
                          <a:solidFill>
                            <a:srgbClr val="000000"/>
                          </a:solidFill>
                          <a:effectLst/>
                          <a:latin typeface="Calibri" panose="020F0502020204030204" pitchFamily="34" charset="0"/>
                        </a:rPr>
                        <a:t>Non-Transport-No Medical Equipment</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Non-Transport Assistance</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035729"/>
                  </a:ext>
                </a:extLst>
              </a:tr>
              <a:tr h="252499">
                <a:tc vMerge="1">
                  <a:txBody>
                    <a:bodyPr/>
                    <a:lstStyle/>
                    <a:p>
                      <a:endParaRPr lang="en-US"/>
                    </a:p>
                  </a:txBody>
                  <a:tcPr/>
                </a:tc>
                <a:tc>
                  <a:txBody>
                    <a:bodyPr/>
                    <a:lstStyle/>
                    <a:p>
                      <a:pPr algn="l" fontAlgn="ctr"/>
                      <a:r>
                        <a:rPr lang="en-US" sz="1400" b="0" i="0" u="none" strike="noStrike">
                          <a:solidFill>
                            <a:srgbClr val="000000"/>
                          </a:solidFill>
                          <a:effectLst/>
                          <a:latin typeface="Calibri" panose="020F0502020204030204" pitchFamily="34" charset="0"/>
                        </a:rPr>
                        <a:t>Non-Transport Administrative (e.g., Supervisor)</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5761001"/>
                  </a:ext>
                </a:extLst>
              </a:tr>
              <a:tr h="252499">
                <a:tc>
                  <a:txBody>
                    <a:bodyPr/>
                    <a:lstStyle/>
                    <a:p>
                      <a:pPr algn="l" fontAlgn="ctr"/>
                      <a:r>
                        <a:rPr lang="en-US" sz="1400" b="0" i="0" u="none" strike="noStrike">
                          <a:solidFill>
                            <a:srgbClr val="000000"/>
                          </a:solidFill>
                          <a:effectLst/>
                          <a:latin typeface="Calibri" panose="020F0502020204030204" pitchFamily="34" charset="0"/>
                        </a:rPr>
                        <a:t>Wheel Chair Van / Ambulette</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FF0000"/>
                          </a:solidFill>
                          <a:effectLst/>
                          <a:latin typeface="Calibri" panose="020F0502020204030204" pitchFamily="34" charset="0"/>
                        </a:rPr>
                        <a:t> </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3204864"/>
                  </a:ext>
                </a:extLst>
              </a:tr>
              <a:tr h="243147">
                <a:tc>
                  <a:txBody>
                    <a:bodyPr/>
                    <a:lstStyle/>
                    <a:p>
                      <a:pPr algn="l" fontAlgn="ctr"/>
                      <a:r>
                        <a:rPr lang="en-US" sz="1400" b="0" i="0" u="none" strike="noStrike">
                          <a:solidFill>
                            <a:srgbClr val="000000"/>
                          </a:solidFill>
                          <a:effectLst/>
                          <a:latin typeface="Calibri" panose="020F0502020204030204" pitchFamily="34" charset="0"/>
                        </a:rPr>
                        <a:t>Air Transport-Helicopter</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Air Transport-Helicopter</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43926617"/>
                  </a:ext>
                </a:extLst>
              </a:tr>
              <a:tr h="243147">
                <a:tc>
                  <a:txBody>
                    <a:bodyPr/>
                    <a:lstStyle/>
                    <a:p>
                      <a:pPr algn="l" fontAlgn="ctr"/>
                      <a:r>
                        <a:rPr lang="en-US" sz="1400" b="0" i="0" u="none" strike="noStrike">
                          <a:solidFill>
                            <a:srgbClr val="000000"/>
                          </a:solidFill>
                          <a:effectLst/>
                          <a:latin typeface="Calibri" panose="020F0502020204030204" pitchFamily="34" charset="0"/>
                        </a:rPr>
                        <a:t>Air Transport-Fixed Wing</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dirty="0">
                          <a:solidFill>
                            <a:srgbClr val="000000"/>
                          </a:solidFill>
                          <a:effectLst/>
                          <a:latin typeface="Calibri" panose="020F0502020204030204" pitchFamily="34" charset="0"/>
                        </a:rPr>
                        <a:t>Air Transport-Fixed Wing</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7898173"/>
                  </a:ext>
                </a:extLst>
              </a:tr>
            </a:tbl>
          </a:graphicData>
        </a:graphic>
      </p:graphicFrame>
    </p:spTree>
    <p:extLst>
      <p:ext uri="{BB962C8B-B14F-4D97-AF65-F5344CB8AC3E}">
        <p14:creationId xmlns:p14="http://schemas.microsoft.com/office/powerpoint/2010/main" val="382586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9</a:t>
            </a:fld>
            <a:endParaRPr lang="en-US" sz="1600" dirty="0">
              <a:solidFill>
                <a:schemeClr val="tx1"/>
              </a:solidFill>
            </a:endParaRPr>
          </a:p>
        </p:txBody>
      </p:sp>
      <p:sp>
        <p:nvSpPr>
          <p:cNvPr id="2" name="Rectangle 1"/>
          <p:cNvSpPr/>
          <p:nvPr/>
        </p:nvSpPr>
        <p:spPr>
          <a:xfrm>
            <a:off x="381000" y="480149"/>
            <a:ext cx="8606267" cy="769441"/>
          </a:xfrm>
          <a:prstGeom prst="rect">
            <a:avLst/>
          </a:prstGeom>
        </p:spPr>
        <p:txBody>
          <a:bodyPr wrap="none">
            <a:spAutoFit/>
          </a:bodyPr>
          <a:lstStyle/>
          <a:p>
            <a:pPr algn="ctr">
              <a:spcBef>
                <a:spcPct val="0"/>
              </a:spcBef>
            </a:pPr>
            <a:r>
              <a:rPr lang="en-US" sz="2800" b="1" dirty="0">
                <a:solidFill>
                  <a:srgbClr val="C00000"/>
                </a:solidFill>
                <a:effectLst>
                  <a:outerShdw blurRad="38100" dist="38100" dir="2700000" algn="tl">
                    <a:srgbClr val="000000">
                      <a:alpha val="43137"/>
                    </a:srgbClr>
                  </a:outerShdw>
                </a:effectLst>
                <a:latin typeface="+mj-lt"/>
                <a:ea typeface="+mj-ea"/>
                <a:cs typeface="+mj-cs"/>
              </a:rPr>
              <a:t>Did the unit get on scene and was there patient contact?</a:t>
            </a:r>
          </a:p>
          <a:p>
            <a:pPr algn="ctr">
              <a:spcBef>
                <a:spcPct val="0"/>
              </a:spcBef>
            </a:pPr>
            <a:r>
              <a:rPr lang="en-US" sz="1600" b="1" dirty="0">
                <a:effectLst>
                  <a:outerShdw blurRad="38100" dist="38100" dir="2700000" algn="tl">
                    <a:srgbClr val="000000">
                      <a:alpha val="43137"/>
                    </a:srgbClr>
                  </a:outerShdw>
                </a:effectLst>
              </a:rPr>
              <a:t>This is a key filter point looking at data</a:t>
            </a:r>
          </a:p>
        </p:txBody>
      </p:sp>
      <p:graphicFrame>
        <p:nvGraphicFramePr>
          <p:cNvPr id="3" name="Table 2"/>
          <p:cNvGraphicFramePr>
            <a:graphicFrameLocks noGrp="1"/>
          </p:cNvGraphicFramePr>
          <p:nvPr>
            <p:extLst>
              <p:ext uri="{D42A27DB-BD31-4B8C-83A1-F6EECF244321}">
                <p14:modId xmlns:p14="http://schemas.microsoft.com/office/powerpoint/2010/main" val="783041321"/>
              </p:ext>
            </p:extLst>
          </p:nvPr>
        </p:nvGraphicFramePr>
        <p:xfrm>
          <a:off x="914400" y="1293849"/>
          <a:ext cx="7201751" cy="4824629"/>
        </p:xfrm>
        <a:graphic>
          <a:graphicData uri="http://schemas.openxmlformats.org/drawingml/2006/table">
            <a:tbl>
              <a:tblPr/>
              <a:tblGrid>
                <a:gridCol w="3086952">
                  <a:extLst>
                    <a:ext uri="{9D8B030D-6E8A-4147-A177-3AD203B41FA5}">
                      <a16:colId xmlns:a16="http://schemas.microsoft.com/office/drawing/2014/main" val="4105783536"/>
                    </a:ext>
                  </a:extLst>
                </a:gridCol>
                <a:gridCol w="4114799">
                  <a:extLst>
                    <a:ext uri="{9D8B030D-6E8A-4147-A177-3AD203B41FA5}">
                      <a16:colId xmlns:a16="http://schemas.microsoft.com/office/drawing/2014/main" val="155991746"/>
                    </a:ext>
                  </a:extLst>
                </a:gridCol>
              </a:tblGrid>
              <a:tr h="228557">
                <a:tc gridSpan="2">
                  <a:txBody>
                    <a:bodyPr/>
                    <a:lstStyle/>
                    <a:p>
                      <a:pPr algn="ctr" fontAlgn="b"/>
                      <a:r>
                        <a:rPr lang="en-US" sz="1200" b="1" i="0" u="none" strike="noStrike" dirty="0">
                          <a:solidFill>
                            <a:srgbClr val="FFFFFF"/>
                          </a:solidFill>
                          <a:effectLst/>
                          <a:latin typeface="Calibri" panose="020F0502020204030204" pitchFamily="34" charset="0"/>
                        </a:rPr>
                        <a:t>eDisposition.27 - Unit Disposition </a:t>
                      </a:r>
                    </a:p>
                  </a:txBody>
                  <a:tcPr marL="6531"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197490863"/>
                  </a:ext>
                </a:extLst>
              </a:tr>
              <a:tr h="290890">
                <a:tc>
                  <a:txBody>
                    <a:bodyPr/>
                    <a:lstStyle/>
                    <a:p>
                      <a:pPr algn="ctr" fontAlgn="ctr"/>
                      <a:r>
                        <a:rPr lang="en-US" sz="1000" b="1" i="0" u="none" strike="noStrike">
                          <a:solidFill>
                            <a:srgbClr val="000000"/>
                          </a:solidFill>
                          <a:effectLst/>
                          <a:latin typeface="Calibri" panose="020F0502020204030204" pitchFamily="34" charset="0"/>
                        </a:rPr>
                        <a:t>NEW V3.5 Value Options</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Previous V3.4 Value Options</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95090278"/>
                  </a:ext>
                </a:extLst>
              </a:tr>
              <a:tr h="187001">
                <a:tc rowSpan="16">
                  <a:txBody>
                    <a:bodyPr/>
                    <a:lstStyle/>
                    <a:p>
                      <a:pPr algn="ctr" fontAlgn="ctr"/>
                      <a:r>
                        <a:rPr lang="en-US" sz="1000" b="0" i="0" u="none" strike="noStrike">
                          <a:solidFill>
                            <a:srgbClr val="000000"/>
                          </a:solidFill>
                          <a:effectLst/>
                          <a:latin typeface="Calibri" panose="020F0502020204030204" pitchFamily="34" charset="0"/>
                        </a:rPr>
                        <a:t>Patient Contact Made</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solidFill>
                            <a:srgbClr val="000000"/>
                          </a:solidFill>
                          <a:effectLst/>
                          <a:latin typeface="Calibri" panose="020F0502020204030204" pitchFamily="34" charset="0"/>
                        </a:rPr>
                        <a:t>Assist, Agency</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3494775"/>
                  </a:ext>
                </a:extLst>
              </a:tr>
              <a:tr h="200853">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Assist, Public</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7888727"/>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Assist, Unit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732637"/>
                  </a:ext>
                </a:extLst>
              </a:tr>
              <a:tr h="228557">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Dead at Scene-No Resuscitation Attempted (With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3769576"/>
                  </a:ext>
                </a:extLst>
              </a:tr>
              <a:tr h="209618">
                <a:tc vMerge="1">
                  <a:txBody>
                    <a:bodyPr/>
                    <a:lstStyle/>
                    <a:p>
                      <a:endParaRPr lang="en-US"/>
                    </a:p>
                  </a:txBody>
                  <a:tcPr/>
                </a:tc>
                <a:tc>
                  <a:txBody>
                    <a:bodyPr/>
                    <a:lstStyle/>
                    <a:p>
                      <a:pPr algn="l" fontAlgn="b"/>
                      <a:r>
                        <a:rPr lang="en-US" sz="1000" b="0" i="0" u="none" strike="noStrike" dirty="0">
                          <a:solidFill>
                            <a:srgbClr val="000000"/>
                          </a:solidFill>
                          <a:effectLst/>
                          <a:latin typeface="Calibri" panose="020F0502020204030204" pitchFamily="34" charset="0"/>
                        </a:rPr>
                        <a:t>Patient Dead at Scene-No Resuscitation Attempted (Without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5089673"/>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Dead at Scene-Resuscitation Attempted (With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1570732"/>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Dead at Scene-Resuscitation Attempted (Without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2975636"/>
                  </a:ext>
                </a:extLst>
              </a:tr>
              <a:tr h="168543">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Evaluated, No Treatment/Transport Required</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7273533"/>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Refused Evaluation/Care (With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40376080"/>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Refused Evaluation/Care (Without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3912184"/>
                  </a:ext>
                </a:extLst>
              </a:tr>
              <a:tr h="173149">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Released (AMA)</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6504246"/>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Released (per protocol)</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760184"/>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Transferred Care to Another EMS Unit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1856739"/>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Transported by this EMS Unit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3466382"/>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Transported by Law Enforcement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3544877"/>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Transported by Private Vehicle</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9166703"/>
                  </a:ext>
                </a:extLst>
              </a:tr>
              <a:tr h="187001">
                <a:tc>
                  <a:txBody>
                    <a:bodyPr/>
                    <a:lstStyle/>
                    <a:p>
                      <a:pPr algn="l" fontAlgn="ctr"/>
                      <a:r>
                        <a:rPr lang="en-US" sz="1000" b="0" i="0" u="none" strike="noStrike">
                          <a:solidFill>
                            <a:srgbClr val="000000"/>
                          </a:solidFill>
                          <a:effectLst/>
                          <a:latin typeface="Calibri" panose="020F0502020204030204" pitchFamily="34" charset="0"/>
                        </a:rPr>
                        <a:t>Cancelled Prior to Arrival at Scene</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Canceled (Prior to Arrival At Scene)</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2282873"/>
                  </a:ext>
                </a:extLst>
              </a:tr>
              <a:tr h="187001">
                <a:tc>
                  <a:txBody>
                    <a:bodyPr/>
                    <a:lstStyle/>
                    <a:p>
                      <a:pPr algn="l" fontAlgn="ctr"/>
                      <a:r>
                        <a:rPr lang="en-US" sz="1000" b="0" i="0" u="none" strike="noStrike">
                          <a:solidFill>
                            <a:srgbClr val="000000"/>
                          </a:solidFill>
                          <a:effectLst/>
                          <a:latin typeface="Calibri" panose="020F0502020204030204" pitchFamily="34" charset="0"/>
                        </a:rPr>
                        <a:t>Cancelled on Scene</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sz="1000" b="0" i="0" u="none" strike="noStrike">
                          <a:solidFill>
                            <a:srgbClr val="000000"/>
                          </a:solidFill>
                          <a:effectLst/>
                          <a:latin typeface="Calibri" panose="020F0502020204030204" pitchFamily="34" charset="0"/>
                        </a:rPr>
                        <a:t>Canceled on Scene (No Patient Contact)</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Canceled on Scene (No Patient Found)</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4355285"/>
                  </a:ext>
                </a:extLst>
              </a:tr>
              <a:tr h="180075">
                <a:tc>
                  <a:txBody>
                    <a:bodyPr/>
                    <a:lstStyle/>
                    <a:p>
                      <a:pPr algn="l" fontAlgn="ctr"/>
                      <a:r>
                        <a:rPr lang="en-US" sz="1000" b="0" i="0" u="none" strike="noStrike">
                          <a:solidFill>
                            <a:srgbClr val="000000"/>
                          </a:solidFill>
                          <a:effectLst/>
                          <a:latin typeface="Calibri" panose="020F0502020204030204" pitchFamily="34" charset="0"/>
                        </a:rPr>
                        <a:t>No Patient Contact</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074475750"/>
                  </a:ext>
                </a:extLst>
              </a:tr>
              <a:tr h="180075">
                <a:tc>
                  <a:txBody>
                    <a:bodyPr/>
                    <a:lstStyle/>
                    <a:p>
                      <a:pPr algn="l" fontAlgn="ctr"/>
                      <a:r>
                        <a:rPr lang="en-US" sz="1000" b="0" i="0" u="none" strike="noStrike">
                          <a:solidFill>
                            <a:srgbClr val="000000"/>
                          </a:solidFill>
                          <a:effectLst/>
                          <a:latin typeface="Calibri" panose="020F0502020204030204" pitchFamily="34" charset="0"/>
                        </a:rPr>
                        <a:t>No Patient Found</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120417709"/>
                  </a:ext>
                </a:extLst>
              </a:tr>
              <a:tr h="187001">
                <a:tc rowSpan="3">
                  <a:txBody>
                    <a:bodyPr/>
                    <a:lstStyle/>
                    <a:p>
                      <a:pPr algn="ctr" fontAlgn="ctr"/>
                      <a:r>
                        <a:rPr lang="en-US" sz="1000" b="0" i="0" u="none" strike="noStrike">
                          <a:solidFill>
                            <a:srgbClr val="000000"/>
                          </a:solidFill>
                          <a:effectLst/>
                          <a:latin typeface="Calibri" panose="020F0502020204030204" pitchFamily="34" charset="0"/>
                        </a:rPr>
                        <a:t>Non-Patient Incident (Not Otherwise Listed)</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Standby-No Services or Support Provided</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59682257"/>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Standby-Public Safety, Fire, or EMS Operational Support Provided</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5393743"/>
                  </a:ext>
                </a:extLst>
              </a:tr>
              <a:tr h="187001">
                <a:tc vMerge="1">
                  <a:txBody>
                    <a:bodyPr/>
                    <a:lstStyle/>
                    <a:p>
                      <a:endParaRPr lang="en-US"/>
                    </a:p>
                  </a:txBody>
                  <a:tcPr/>
                </a:tc>
                <a:tc>
                  <a:txBody>
                    <a:bodyPr/>
                    <a:lstStyle/>
                    <a:p>
                      <a:pPr algn="l" fontAlgn="b"/>
                      <a:r>
                        <a:rPr lang="en-US" sz="1000" b="0" i="0" u="none" strike="noStrike" dirty="0">
                          <a:solidFill>
                            <a:srgbClr val="000000"/>
                          </a:solidFill>
                          <a:effectLst/>
                          <a:latin typeface="Calibri" panose="020F0502020204030204" pitchFamily="34" charset="0"/>
                        </a:rPr>
                        <a:t>Transport Non-Patient, Organs, etc.</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7543296"/>
                  </a:ext>
                </a:extLst>
              </a:tr>
            </a:tbl>
          </a:graphicData>
        </a:graphic>
      </p:graphicFrame>
      <p:sp>
        <p:nvSpPr>
          <p:cNvPr id="4" name="Rectangle 3"/>
          <p:cNvSpPr/>
          <p:nvPr/>
        </p:nvSpPr>
        <p:spPr>
          <a:xfrm>
            <a:off x="1524000" y="6261913"/>
            <a:ext cx="6858000" cy="276999"/>
          </a:xfrm>
          <a:prstGeom prst="rect">
            <a:avLst/>
          </a:prstGeom>
        </p:spPr>
        <p:txBody>
          <a:bodyPr wrap="square">
            <a:spAutoFit/>
          </a:bodyPr>
          <a:lstStyle/>
          <a:p>
            <a:r>
              <a:rPr lang="en-US" sz="1200" b="1" dirty="0">
                <a:latin typeface="+mj-lt"/>
                <a:ea typeface="+mj-ea"/>
                <a:cs typeface="+mj-cs"/>
              </a:rPr>
              <a:t>The patient disposition for an EMS event identifying whether patient contact was made.</a:t>
            </a:r>
          </a:p>
        </p:txBody>
      </p:sp>
    </p:spTree>
    <p:extLst>
      <p:ext uri="{BB962C8B-B14F-4D97-AF65-F5344CB8AC3E}">
        <p14:creationId xmlns:p14="http://schemas.microsoft.com/office/powerpoint/2010/main" val="2026940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3404</TotalTime>
  <Words>4345</Words>
  <Application>Microsoft Office PowerPoint</Application>
  <PresentationFormat>On-screen Show (4:3)</PresentationFormat>
  <Paragraphs>540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Open Sans</vt:lpstr>
      <vt:lpstr>Wingdings</vt:lpstr>
      <vt:lpstr>Office Theme</vt:lpstr>
      <vt:lpstr>NEMSIS V3.5 The Important Changes: Describing the Whole EMS Event</vt:lpstr>
      <vt:lpstr>Something Besides eDisposition.12 is changing in NEMSIS V3.5? Why yes it is…!</vt:lpstr>
      <vt:lpstr>What were the goals of the V3.5 Change?</vt:lpstr>
      <vt:lpstr>Describing the Whole EMS Event What do we need to know?</vt:lpstr>
      <vt:lpstr>Describing the Whole EMS Event What needed improvement from 3.4 (3.3.4, 2.0)?</vt:lpstr>
      <vt:lpstr>So What Changed?</vt:lpstr>
      <vt:lpstr>What kind of call was it?</vt:lpstr>
      <vt:lpstr>PowerPoint Presentation</vt:lpstr>
      <vt:lpstr>PowerPoint Presentation</vt:lpstr>
      <vt:lpstr>PowerPoint Presentation</vt:lpstr>
      <vt:lpstr>PowerPoint Presentation</vt:lpstr>
      <vt:lpstr>PowerPoint Presentation</vt:lpstr>
      <vt:lpstr>If they refused care and/or transport – why? Makes it easier to track this as data and helps retire certain previous disposition values with a better use model</vt:lpstr>
      <vt:lpstr>PowerPoint Presentation</vt:lpstr>
      <vt:lpstr>How sick was the patient before and after EMS care? Two values added to better describe common findings</vt:lpstr>
      <vt:lpstr>Justification for Transfers New fields were created to allow space to capture the diagnosis of the physician ordering the transfer. A second element was added with fixed values so transfer reasons and patterns can better be analyzed</vt:lpstr>
      <vt:lpstr>eDisposition.21 - Type of Destination</vt:lpstr>
      <vt:lpstr>Other Significant Changes</vt:lpstr>
      <vt:lpstr>Existing Elements Modified in V3.5 Generally these elements had values added to remain current with changes in the EMS Environment</vt:lpstr>
      <vt:lpstr>Elements with Changes to  Element Name, Description, or Recurrence These changes occurred to improve usability or reflect changes in the EMS environment and needs </vt:lpstr>
      <vt:lpstr>New or Removed Elements in V3.5 These are Elements that are Completely New or were Permanently Removed and not replaced in V3.5</vt:lpstr>
      <vt:lpstr>Elements Removed and Replaced in V3.5 These are Elements that have been removed and replaced with new elements in V3.5 in order to better address the changing needs of the EMS Environment</vt:lpstr>
      <vt:lpstr>Changes in Submission Requirements to NEMSIS</vt:lpstr>
      <vt:lpstr>Questions?</vt:lpstr>
    </vt:vector>
  </TitlesOfParts>
  <Company>State of New Hampshire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Cooper, Richard</dc:creator>
  <cp:lastModifiedBy>Lauri Bradt</cp:lastModifiedBy>
  <cp:revision>266</cp:revision>
  <dcterms:created xsi:type="dcterms:W3CDTF">2017-08-18T17:28:40Z</dcterms:created>
  <dcterms:modified xsi:type="dcterms:W3CDTF">2022-10-05T21:33:18Z</dcterms:modified>
</cp:coreProperties>
</file>